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0" r:id="rId1"/>
  </p:sldMasterIdLst>
  <p:notesMasterIdLst>
    <p:notesMasterId r:id="rId77"/>
  </p:notesMasterIdLst>
  <p:handoutMasterIdLst>
    <p:handoutMasterId r:id="rId78"/>
  </p:handoutMasterIdLst>
  <p:sldIdLst>
    <p:sldId id="898" r:id="rId2"/>
    <p:sldId id="823" r:id="rId3"/>
    <p:sldId id="824" r:id="rId4"/>
    <p:sldId id="827" r:id="rId5"/>
    <p:sldId id="825" r:id="rId6"/>
    <p:sldId id="829" r:id="rId7"/>
    <p:sldId id="826" r:id="rId8"/>
    <p:sldId id="828" r:id="rId9"/>
    <p:sldId id="830" r:id="rId10"/>
    <p:sldId id="831" r:id="rId11"/>
    <p:sldId id="832" r:id="rId12"/>
    <p:sldId id="833" r:id="rId13"/>
    <p:sldId id="834" r:id="rId14"/>
    <p:sldId id="836" r:id="rId15"/>
    <p:sldId id="835" r:id="rId16"/>
    <p:sldId id="837" r:id="rId17"/>
    <p:sldId id="838" r:id="rId18"/>
    <p:sldId id="839" r:id="rId19"/>
    <p:sldId id="890" r:id="rId20"/>
    <p:sldId id="891" r:id="rId21"/>
    <p:sldId id="892" r:id="rId22"/>
    <p:sldId id="893" r:id="rId23"/>
    <p:sldId id="894" r:id="rId24"/>
    <p:sldId id="895" r:id="rId25"/>
    <p:sldId id="840" r:id="rId26"/>
    <p:sldId id="896" r:id="rId27"/>
    <p:sldId id="841" r:id="rId28"/>
    <p:sldId id="842" r:id="rId29"/>
    <p:sldId id="843" r:id="rId30"/>
    <p:sldId id="844" r:id="rId31"/>
    <p:sldId id="845" r:id="rId32"/>
    <p:sldId id="846" r:id="rId33"/>
    <p:sldId id="847" r:id="rId34"/>
    <p:sldId id="848" r:id="rId35"/>
    <p:sldId id="849" r:id="rId36"/>
    <p:sldId id="850" r:id="rId37"/>
    <p:sldId id="851" r:id="rId38"/>
    <p:sldId id="852" r:id="rId39"/>
    <p:sldId id="853" r:id="rId40"/>
    <p:sldId id="854" r:id="rId41"/>
    <p:sldId id="855" r:id="rId42"/>
    <p:sldId id="857" r:id="rId43"/>
    <p:sldId id="858" r:id="rId44"/>
    <p:sldId id="859" r:id="rId45"/>
    <p:sldId id="860" r:id="rId46"/>
    <p:sldId id="861" r:id="rId47"/>
    <p:sldId id="862" r:id="rId48"/>
    <p:sldId id="899" r:id="rId49"/>
    <p:sldId id="864" r:id="rId50"/>
    <p:sldId id="863" r:id="rId51"/>
    <p:sldId id="900" r:id="rId52"/>
    <p:sldId id="866" r:id="rId53"/>
    <p:sldId id="867" r:id="rId54"/>
    <p:sldId id="868" r:id="rId55"/>
    <p:sldId id="869" r:id="rId56"/>
    <p:sldId id="870" r:id="rId57"/>
    <p:sldId id="871" r:id="rId58"/>
    <p:sldId id="872" r:id="rId59"/>
    <p:sldId id="873" r:id="rId60"/>
    <p:sldId id="874" r:id="rId61"/>
    <p:sldId id="875" r:id="rId62"/>
    <p:sldId id="876" r:id="rId63"/>
    <p:sldId id="889" r:id="rId64"/>
    <p:sldId id="877" r:id="rId65"/>
    <p:sldId id="878" r:id="rId66"/>
    <p:sldId id="879" r:id="rId67"/>
    <p:sldId id="880" r:id="rId68"/>
    <p:sldId id="881" r:id="rId69"/>
    <p:sldId id="882" r:id="rId70"/>
    <p:sldId id="883" r:id="rId71"/>
    <p:sldId id="884" r:id="rId72"/>
    <p:sldId id="885" r:id="rId73"/>
    <p:sldId id="886" r:id="rId74"/>
    <p:sldId id="887" r:id="rId75"/>
    <p:sldId id="888" r:id="rId76"/>
  </p:sldIdLst>
  <p:sldSz cx="9144000" cy="6858000" type="screen4x3"/>
  <p:notesSz cx="9163050" cy="6877050"/>
  <p:defaultTextStyle>
    <a:defPPr>
      <a:defRPr lang="en-US"/>
    </a:defPPr>
    <a:lvl1pPr algn="ctr" rtl="0" eaLnBrk="0" fontAlgn="base" hangingPunct="0">
      <a:spcBef>
        <a:spcPct val="0"/>
      </a:spcBef>
      <a:spcAft>
        <a:spcPct val="0"/>
      </a:spcAft>
      <a:defRPr sz="1600" b="1" kern="1200">
        <a:solidFill>
          <a:schemeClr val="tx1"/>
        </a:solidFill>
        <a:latin typeface="Arial Narrow" charset="0"/>
        <a:ea typeface="ＭＳ Ｐゴシック" charset="0"/>
        <a:cs typeface="+mn-cs"/>
      </a:defRPr>
    </a:lvl1pPr>
    <a:lvl2pPr marL="457200" algn="ctr" rtl="0" eaLnBrk="0" fontAlgn="base" hangingPunct="0">
      <a:spcBef>
        <a:spcPct val="0"/>
      </a:spcBef>
      <a:spcAft>
        <a:spcPct val="0"/>
      </a:spcAft>
      <a:defRPr sz="1600" b="1" kern="1200">
        <a:solidFill>
          <a:schemeClr val="tx1"/>
        </a:solidFill>
        <a:latin typeface="Arial Narrow" charset="0"/>
        <a:ea typeface="ＭＳ Ｐゴシック" charset="0"/>
        <a:cs typeface="+mn-cs"/>
      </a:defRPr>
    </a:lvl2pPr>
    <a:lvl3pPr marL="914400" algn="ctr" rtl="0" eaLnBrk="0" fontAlgn="base" hangingPunct="0">
      <a:spcBef>
        <a:spcPct val="0"/>
      </a:spcBef>
      <a:spcAft>
        <a:spcPct val="0"/>
      </a:spcAft>
      <a:defRPr sz="1600" b="1" kern="1200">
        <a:solidFill>
          <a:schemeClr val="tx1"/>
        </a:solidFill>
        <a:latin typeface="Arial Narrow" charset="0"/>
        <a:ea typeface="ＭＳ Ｐゴシック" charset="0"/>
        <a:cs typeface="+mn-cs"/>
      </a:defRPr>
    </a:lvl3pPr>
    <a:lvl4pPr marL="1371600" algn="ctr" rtl="0" eaLnBrk="0" fontAlgn="base" hangingPunct="0">
      <a:spcBef>
        <a:spcPct val="0"/>
      </a:spcBef>
      <a:spcAft>
        <a:spcPct val="0"/>
      </a:spcAft>
      <a:defRPr sz="1600" b="1" kern="1200">
        <a:solidFill>
          <a:schemeClr val="tx1"/>
        </a:solidFill>
        <a:latin typeface="Arial Narrow" charset="0"/>
        <a:ea typeface="ＭＳ Ｐゴシック" charset="0"/>
        <a:cs typeface="+mn-cs"/>
      </a:defRPr>
    </a:lvl4pPr>
    <a:lvl5pPr marL="1828800" algn="ctr" rtl="0" eaLnBrk="0" fontAlgn="base" hangingPunct="0">
      <a:spcBef>
        <a:spcPct val="0"/>
      </a:spcBef>
      <a:spcAft>
        <a:spcPct val="0"/>
      </a:spcAft>
      <a:defRPr sz="1600" b="1" kern="1200">
        <a:solidFill>
          <a:schemeClr val="tx1"/>
        </a:solidFill>
        <a:latin typeface="Arial Narrow" charset="0"/>
        <a:ea typeface="ＭＳ Ｐゴシック" charset="0"/>
        <a:cs typeface="+mn-cs"/>
      </a:defRPr>
    </a:lvl5pPr>
    <a:lvl6pPr marL="2286000" algn="l" defTabSz="457200" rtl="0" eaLnBrk="1" latinLnBrk="0" hangingPunct="1">
      <a:defRPr sz="1600" b="1" kern="1200">
        <a:solidFill>
          <a:schemeClr val="tx1"/>
        </a:solidFill>
        <a:latin typeface="Arial Narrow" charset="0"/>
        <a:ea typeface="ＭＳ Ｐゴシック" charset="0"/>
        <a:cs typeface="+mn-cs"/>
      </a:defRPr>
    </a:lvl6pPr>
    <a:lvl7pPr marL="2743200" algn="l" defTabSz="457200" rtl="0" eaLnBrk="1" latinLnBrk="0" hangingPunct="1">
      <a:defRPr sz="1600" b="1" kern="1200">
        <a:solidFill>
          <a:schemeClr val="tx1"/>
        </a:solidFill>
        <a:latin typeface="Arial Narrow" charset="0"/>
        <a:ea typeface="ＭＳ Ｐゴシック" charset="0"/>
        <a:cs typeface="+mn-cs"/>
      </a:defRPr>
    </a:lvl7pPr>
    <a:lvl8pPr marL="3200400" algn="l" defTabSz="457200" rtl="0" eaLnBrk="1" latinLnBrk="0" hangingPunct="1">
      <a:defRPr sz="1600" b="1" kern="1200">
        <a:solidFill>
          <a:schemeClr val="tx1"/>
        </a:solidFill>
        <a:latin typeface="Arial Narrow" charset="0"/>
        <a:ea typeface="ＭＳ Ｐゴシック" charset="0"/>
        <a:cs typeface="+mn-cs"/>
      </a:defRPr>
    </a:lvl8pPr>
    <a:lvl9pPr marL="3657600" algn="l" defTabSz="457200" rtl="0" eaLnBrk="1" latinLnBrk="0" hangingPunct="1">
      <a:defRPr sz="1600" b="1" kern="1200">
        <a:solidFill>
          <a:schemeClr val="tx1"/>
        </a:solidFill>
        <a:latin typeface="Arial Narrow" charset="0"/>
        <a:ea typeface="ＭＳ Ｐゴシック" charset="0"/>
        <a:cs typeface="+mn-cs"/>
      </a:defRPr>
    </a:lvl9pPr>
  </p:defaultTextStyle>
  <p:extLst>
    <p:ext uri="{EFAFB233-063F-42B5-8137-9DF3F51BA10A}">
      <p15:sldGuideLst xmlns:p15="http://schemas.microsoft.com/office/powerpoint/2012/main">
        <p15:guide id="1" orient="horz">
          <p15:clr>
            <a:srgbClr val="A4A3A4"/>
          </p15:clr>
        </p15:guide>
        <p15:guide id="2" pos="5692">
          <p15:clr>
            <a:srgbClr val="A4A3A4"/>
          </p15:clr>
        </p15:guide>
      </p15:sldGuideLst>
    </p:ext>
    <p:ext uri="{2D200454-40CA-4A62-9FC3-DE9A4176ACB9}">
      <p15:notesGuideLst xmlns:p15="http://schemas.microsoft.com/office/powerpoint/2012/main">
        <p15:guide id="1" orient="horz" pos="2166" userDrawn="1">
          <p15:clr>
            <a:srgbClr val="A4A3A4"/>
          </p15:clr>
        </p15:guide>
        <p15:guide id="2" pos="288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FFCC"/>
    <a:srgbClr val="CC6600"/>
    <a:srgbClr val="006600"/>
    <a:srgbClr val="FFFFFF"/>
    <a:srgbClr val="FF6600"/>
    <a:srgbClr val="99CC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296" autoAdjust="0"/>
    <p:restoredTop sz="80696" autoAdjust="0"/>
  </p:normalViewPr>
  <p:slideViewPr>
    <p:cSldViewPr snapToGrid="0">
      <p:cViewPr varScale="1">
        <p:scale>
          <a:sx n="87" d="100"/>
          <a:sy n="87" d="100"/>
        </p:scale>
        <p:origin x="1808" y="184"/>
      </p:cViewPr>
      <p:guideLst>
        <p:guide orient="horz"/>
        <p:guide pos="569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7" d="100"/>
        <a:sy n="57" d="100"/>
      </p:scale>
      <p:origin x="0" y="87800"/>
    </p:cViewPr>
  </p:sorterViewPr>
  <p:notesViewPr>
    <p:cSldViewPr snapToGrid="0">
      <p:cViewPr varScale="1">
        <p:scale>
          <a:sx n="57" d="100"/>
          <a:sy n="57" d="100"/>
        </p:scale>
        <p:origin x="-1782" y="-96"/>
      </p:cViewPr>
      <p:guideLst>
        <p:guide orient="horz" pos="2166"/>
        <p:guide pos="2886"/>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6500013" y="6327792"/>
            <a:ext cx="1910026" cy="25512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ctr">
              <a:spcBef>
                <a:spcPct val="50000"/>
              </a:spcBef>
            </a:pPr>
            <a:r>
              <a:rPr lang="en-US" sz="1000">
                <a:solidFill>
                  <a:schemeClr val="tx2"/>
                </a:solidFill>
              </a:rPr>
              <a:t>Page </a:t>
            </a:r>
            <a:fld id="{53EB9D52-BA63-CF45-88D7-75B5401E284F}" type="slidenum">
              <a:rPr lang="en-US" sz="1000">
                <a:solidFill>
                  <a:schemeClr val="tx2"/>
                </a:solidFill>
              </a:rPr>
              <a:pPr algn="ctr">
                <a:spcBef>
                  <a:spcPct val="50000"/>
                </a:spcBef>
              </a:pPr>
              <a:t>‹#›</a:t>
            </a:fld>
            <a:endParaRPr lang="en-US" sz="1000">
              <a:solidFill>
                <a:schemeClr val="tx2"/>
              </a:solidFill>
            </a:endParaRPr>
          </a:p>
        </p:txBody>
      </p:sp>
      <p:sp>
        <p:nvSpPr>
          <p:cNvPr id="3080" name="Text Box 8"/>
          <p:cNvSpPr txBox="1">
            <a:spLocks noChangeArrowheads="1"/>
          </p:cNvSpPr>
          <p:nvPr/>
        </p:nvSpPr>
        <p:spPr bwMode="auto">
          <a:xfrm>
            <a:off x="8108081" y="238290"/>
            <a:ext cx="202544" cy="25512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25400">
                <a:solidFill>
                  <a:schemeClr val="tx1"/>
                </a:solidFill>
                <a:miter lim="800000"/>
                <a:headEnd type="none" w="sm" len="sm"/>
                <a:tailEnd type="none" w="sm" len="sm"/>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100261" tIns="50130" rIns="100261" bIns="50130">
            <a:spAutoFit/>
          </a:bodyPr>
          <a:lstStyle>
            <a:lvl1pPr algn="l" defTabSz="1001713">
              <a:defRPr sz="2400">
                <a:solidFill>
                  <a:schemeClr val="tx1"/>
                </a:solidFill>
                <a:latin typeface="Arial Narrow" charset="0"/>
                <a:ea typeface="ＭＳ Ｐゴシック" charset="0"/>
              </a:defRPr>
            </a:lvl1pPr>
            <a:lvl2pPr marL="500063" algn="l" defTabSz="1001713">
              <a:defRPr sz="2400">
                <a:solidFill>
                  <a:schemeClr val="tx1"/>
                </a:solidFill>
                <a:latin typeface="Arial Narrow" charset="0"/>
                <a:ea typeface="ＭＳ Ｐゴシック" charset="0"/>
              </a:defRPr>
            </a:lvl2pPr>
            <a:lvl3pPr marL="1001713" algn="l" defTabSz="1001713">
              <a:defRPr sz="2400">
                <a:solidFill>
                  <a:schemeClr val="tx1"/>
                </a:solidFill>
                <a:latin typeface="Arial Narrow" charset="0"/>
                <a:ea typeface="ＭＳ Ｐゴシック" charset="0"/>
              </a:defRPr>
            </a:lvl3pPr>
            <a:lvl4pPr marL="1503363" algn="l" defTabSz="1001713">
              <a:defRPr sz="2400">
                <a:solidFill>
                  <a:schemeClr val="tx1"/>
                </a:solidFill>
                <a:latin typeface="Arial Narrow" charset="0"/>
                <a:ea typeface="ＭＳ Ｐゴシック" charset="0"/>
              </a:defRPr>
            </a:lvl4pPr>
            <a:lvl5pPr marL="2006600" algn="l" defTabSz="1001713">
              <a:defRPr sz="2400">
                <a:solidFill>
                  <a:schemeClr val="tx1"/>
                </a:solidFill>
                <a:latin typeface="Arial Narrow" charset="0"/>
                <a:ea typeface="ＭＳ Ｐゴシック" charset="0"/>
              </a:defRPr>
            </a:lvl5pPr>
            <a:lvl6pPr marL="2463800" defTabSz="1001713" eaLnBrk="0" fontAlgn="base" hangingPunct="0">
              <a:spcBef>
                <a:spcPct val="0"/>
              </a:spcBef>
              <a:spcAft>
                <a:spcPct val="0"/>
              </a:spcAft>
              <a:defRPr sz="2400">
                <a:solidFill>
                  <a:schemeClr val="tx1"/>
                </a:solidFill>
                <a:latin typeface="Arial Narrow" charset="0"/>
                <a:ea typeface="ＭＳ Ｐゴシック" charset="0"/>
              </a:defRPr>
            </a:lvl6pPr>
            <a:lvl7pPr marL="2921000" defTabSz="1001713" eaLnBrk="0" fontAlgn="base" hangingPunct="0">
              <a:spcBef>
                <a:spcPct val="0"/>
              </a:spcBef>
              <a:spcAft>
                <a:spcPct val="0"/>
              </a:spcAft>
              <a:defRPr sz="2400">
                <a:solidFill>
                  <a:schemeClr val="tx1"/>
                </a:solidFill>
                <a:latin typeface="Arial Narrow" charset="0"/>
                <a:ea typeface="ＭＳ Ｐゴシック" charset="0"/>
              </a:defRPr>
            </a:lvl7pPr>
            <a:lvl8pPr marL="3378200" defTabSz="1001713" eaLnBrk="0" fontAlgn="base" hangingPunct="0">
              <a:spcBef>
                <a:spcPct val="0"/>
              </a:spcBef>
              <a:spcAft>
                <a:spcPct val="0"/>
              </a:spcAft>
              <a:defRPr sz="2400">
                <a:solidFill>
                  <a:schemeClr val="tx1"/>
                </a:solidFill>
                <a:latin typeface="Arial Narrow" charset="0"/>
                <a:ea typeface="ＭＳ Ｐゴシック" charset="0"/>
              </a:defRPr>
            </a:lvl8pPr>
            <a:lvl9pPr marL="3835400" defTabSz="1001713" eaLnBrk="0" fontAlgn="base" hangingPunct="0">
              <a:spcBef>
                <a:spcPct val="0"/>
              </a:spcBef>
              <a:spcAft>
                <a:spcPct val="0"/>
              </a:spcAft>
              <a:defRPr sz="2400">
                <a:solidFill>
                  <a:schemeClr val="tx1"/>
                </a:solidFill>
                <a:latin typeface="Arial Narrow" charset="0"/>
                <a:ea typeface="ＭＳ Ｐゴシック" charset="0"/>
              </a:defRPr>
            </a:lvl9pPr>
          </a:lstStyle>
          <a:p>
            <a:pPr algn="r"/>
            <a:endParaRPr lang="en-US" sz="1000">
              <a:solidFill>
                <a:schemeClr val="tx2"/>
              </a:solidFill>
            </a:endParaRPr>
          </a:p>
        </p:txBody>
      </p:sp>
    </p:spTree>
    <p:extLst>
      <p:ext uri="{BB962C8B-B14F-4D97-AF65-F5344CB8AC3E}">
        <p14:creationId xmlns:p14="http://schemas.microsoft.com/office/powerpoint/2010/main" val="2116164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0765" y="-23828"/>
            <a:ext cx="4029458" cy="34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t" anchorCtr="0" compatLnSpc="1">
            <a:prstTxWarp prst="textNoShape">
              <a:avLst/>
            </a:prstTxWarp>
          </a:bodyPr>
          <a:lstStyle>
            <a:lvl1pPr algn="l" defTabSz="898525">
              <a:defRPr sz="1000" b="0" i="1">
                <a:latin typeface="Arial" charset="0"/>
              </a:defRPr>
            </a:lvl1pPr>
          </a:lstStyle>
          <a:p>
            <a:endParaRPr lang="en-US"/>
          </a:p>
        </p:txBody>
      </p:sp>
      <p:sp>
        <p:nvSpPr>
          <p:cNvPr id="2051" name="Rectangle 3"/>
          <p:cNvSpPr>
            <a:spLocks noGrp="1" noChangeArrowheads="1"/>
          </p:cNvSpPr>
          <p:nvPr>
            <p:ph type="dt" idx="1"/>
          </p:nvPr>
        </p:nvSpPr>
        <p:spPr bwMode="auto">
          <a:xfrm>
            <a:off x="5184359" y="-23828"/>
            <a:ext cx="3927927" cy="34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t" anchorCtr="0" compatLnSpc="1">
            <a:prstTxWarp prst="textNoShape">
              <a:avLst/>
            </a:prstTxWarp>
          </a:bodyPr>
          <a:lstStyle>
            <a:lvl1pPr algn="r" defTabSz="898525">
              <a:defRPr sz="1000" b="0" i="1">
                <a:latin typeface="Arial" charset="0"/>
              </a:defRPr>
            </a:lvl1pPr>
          </a:lstStyle>
          <a:p>
            <a:endParaRPr lang="en-US"/>
          </a:p>
        </p:txBody>
      </p:sp>
      <p:sp>
        <p:nvSpPr>
          <p:cNvPr id="2052" name="Rectangle 4"/>
          <p:cNvSpPr>
            <a:spLocks noGrp="1" noRot="1" noChangeAspect="1" noChangeArrowheads="1" noTextEdit="1"/>
          </p:cNvSpPr>
          <p:nvPr>
            <p:ph type="sldImg" idx="2"/>
          </p:nvPr>
        </p:nvSpPr>
        <p:spPr bwMode="auto">
          <a:xfrm>
            <a:off x="2870200" y="508000"/>
            <a:ext cx="3425825" cy="2570163"/>
          </a:xfrm>
          <a:prstGeom prst="rect">
            <a:avLst/>
          </a:prstGeom>
          <a:noFill/>
          <a:ln w="12700">
            <a:solidFill>
              <a:schemeClr val="tx1"/>
            </a:solidFill>
            <a:miter lim="800000"/>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3" name="Rectangle 5"/>
          <p:cNvSpPr>
            <a:spLocks noGrp="1" noChangeArrowheads="1"/>
          </p:cNvSpPr>
          <p:nvPr>
            <p:ph type="body" sz="quarter" idx="3"/>
          </p:nvPr>
        </p:nvSpPr>
        <p:spPr bwMode="auto">
          <a:xfrm>
            <a:off x="1260660" y="3265765"/>
            <a:ext cx="6641731" cy="31156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0537" tIns="45269" rIns="90537" bIns="4526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4" name="Rectangle 6"/>
          <p:cNvSpPr>
            <a:spLocks noGrp="1" noChangeArrowheads="1"/>
          </p:cNvSpPr>
          <p:nvPr>
            <p:ph type="ftr" sz="quarter" idx="4"/>
          </p:nvPr>
        </p:nvSpPr>
        <p:spPr bwMode="auto">
          <a:xfrm>
            <a:off x="-50765" y="6554167"/>
            <a:ext cx="4029458" cy="34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b" anchorCtr="0" compatLnSpc="1">
            <a:prstTxWarp prst="textNoShape">
              <a:avLst/>
            </a:prstTxWarp>
          </a:bodyPr>
          <a:lstStyle>
            <a:lvl1pPr algn="l" defTabSz="898525">
              <a:defRPr sz="1000" b="0" i="1">
                <a:latin typeface="Arial" charset="0"/>
              </a:defRPr>
            </a:lvl1pPr>
          </a:lstStyle>
          <a:p>
            <a:r>
              <a:rPr lang="en-US"/>
              <a:t>Page </a:t>
            </a:r>
          </a:p>
        </p:txBody>
      </p:sp>
      <p:sp>
        <p:nvSpPr>
          <p:cNvPr id="2055" name="Rectangle 7"/>
          <p:cNvSpPr>
            <a:spLocks noGrp="1" noChangeArrowheads="1"/>
          </p:cNvSpPr>
          <p:nvPr>
            <p:ph type="sldNum" sz="quarter" idx="5"/>
          </p:nvPr>
        </p:nvSpPr>
        <p:spPr bwMode="auto">
          <a:xfrm>
            <a:off x="5184359" y="6554167"/>
            <a:ext cx="3927927" cy="34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18732" tIns="0" rIns="18732" bIns="0" numCol="1" anchor="b" anchorCtr="0" compatLnSpc="1">
            <a:prstTxWarp prst="textNoShape">
              <a:avLst/>
            </a:prstTxWarp>
          </a:bodyPr>
          <a:lstStyle>
            <a:lvl1pPr algn="r" defTabSz="898525">
              <a:defRPr sz="1000" b="0" i="1">
                <a:latin typeface="Arial" charset="0"/>
              </a:defRPr>
            </a:lvl1pPr>
          </a:lstStyle>
          <a:p>
            <a:fld id="{EF94AAD8-3BFD-7148-97F6-2E747660559B}" type="slidenum">
              <a:rPr lang="en-US"/>
              <a:pPr/>
              <a:t>‹#›</a:t>
            </a:fld>
            <a:endParaRPr lang="en-US"/>
          </a:p>
        </p:txBody>
      </p:sp>
    </p:spTree>
    <p:extLst>
      <p:ext uri="{BB962C8B-B14F-4D97-AF65-F5344CB8AC3E}">
        <p14:creationId xmlns:p14="http://schemas.microsoft.com/office/powerpoint/2010/main" val="3945781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Narrow"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4190543-5D35-8A41-9750-A9BFFC2FD853}" type="slidenum">
              <a:rPr lang="en-US"/>
              <a:pPr/>
              <a:t>1</a:t>
            </a:fld>
            <a:endParaRPr lang="en-US"/>
          </a:p>
        </p:txBody>
      </p:sp>
      <p:sp>
        <p:nvSpPr>
          <p:cNvPr id="1465346" name="Rectangle 2"/>
          <p:cNvSpPr>
            <a:spLocks noGrp="1" noRot="1" noChangeAspect="1" noChangeArrowheads="1"/>
          </p:cNvSpPr>
          <p:nvPr>
            <p:ph type="sldImg"/>
          </p:nvPr>
        </p:nvSpPr>
        <p:spPr bwMode="auto">
          <a:xfrm>
            <a:off x="2870200" y="508000"/>
            <a:ext cx="3425825" cy="2570163"/>
          </a:xfrm>
          <a:prstGeom prst="rect">
            <a:avLst/>
          </a:prstGeom>
          <a:solidFill>
            <a:srgbClr val="FFFFFF"/>
          </a:solidFill>
          <a:ln>
            <a:solidFill>
              <a:srgbClr val="000000"/>
            </a:solidFill>
            <a:miter lim="800000"/>
            <a:headEnd/>
            <a:tailEnd/>
          </a:ln>
          <a:extLst>
            <a:ext uri="{FAA26D3D-D897-4be2-8F04-BA451C77F1D7}">
              <ma14:placeholderFlag xmlns="" xmlns:ma14="http://schemas.microsoft.com/office/mac/drawingml/2011/main" val="1"/>
            </a:ext>
          </a:extLst>
        </p:spPr>
      </p:sp>
      <p:sp>
        <p:nvSpPr>
          <p:cNvPr id="1465347" name="Rectangle 3"/>
          <p:cNvSpPr>
            <a:spLocks noGrp="1" noChangeArrowheads="1"/>
          </p:cNvSpPr>
          <p:nvPr>
            <p:ph type="body" idx="1"/>
          </p:nvPr>
        </p:nvSpPr>
        <p:spPr bwMode="auto">
          <a:xfrm>
            <a:off x="1260660" y="3265765"/>
            <a:ext cx="6641731" cy="3115642"/>
          </a:xfrm>
          <a:prstGeom prst="rect">
            <a:avLst/>
          </a:prstGeom>
          <a:solidFill>
            <a:srgbClr val="FFFFFF"/>
          </a:solidFill>
          <a:ln>
            <a:solidFill>
              <a:srgbClr val="000000"/>
            </a:solidFill>
            <a:miter lim="800000"/>
            <a:headEnd/>
            <a:tailEnd/>
          </a:ln>
          <a:extLst>
            <a:ext uri="{FAA26D3D-D897-4be2-8F04-BA451C77F1D7}">
              <ma14:placeholderFlag xmlns="" xmlns:ma14="http://schemas.microsoft.com/office/mac/drawingml/2011/main" val="1"/>
            </a:ext>
          </a:extLst>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EA941FB-04D1-D14B-9835-4179B89E7BF8}" type="slidenum">
              <a:rPr lang="en-US"/>
              <a:pPr/>
              <a:t>10</a:t>
            </a:fld>
            <a:endParaRPr lang="en-US"/>
          </a:p>
        </p:txBody>
      </p:sp>
      <p:sp>
        <p:nvSpPr>
          <p:cNvPr id="14776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7635" name="Rectangle 3"/>
          <p:cNvSpPr>
            <a:spLocks noGrp="1" noChangeArrowheads="1"/>
          </p:cNvSpPr>
          <p:nvPr>
            <p:ph type="body" idx="1"/>
          </p:nvPr>
        </p:nvSpPr>
        <p:spPr/>
        <p:txBody>
          <a:bodyPr/>
          <a:lstStyle/>
          <a:p>
            <a:r>
              <a:rPr lang="en-US"/>
              <a:t>The state minimization problem aims at reducing the number of machine states. </a:t>
            </a:r>
          </a:p>
          <a:p>
            <a:r>
              <a:rPr lang="en-US"/>
              <a:t>This leads to a reduction in size of the state-transition graph.</a:t>
            </a:r>
          </a:p>
          <a:p>
            <a:r>
              <a:rPr lang="en-US"/>
              <a:t>State reduction may correlate to a reduction of the number of storage elements.</a:t>
            </a:r>
          </a:p>
          <a:p>
            <a:r>
              <a:rPr lang="en-US"/>
              <a:t>(When states are encoded with a minimum number of bits, the number of register </a:t>
            </a:r>
          </a:p>
          <a:p>
            <a:r>
              <a:rPr lang="en-US"/>
              <a:t>is the ceiling of the logarithm of the number of states.)</a:t>
            </a:r>
          </a:p>
          <a:p>
            <a:r>
              <a:rPr lang="en-US"/>
              <a:t>The reduction in states correlates to a reduction in transitions, and hence to a reduction of logic gates.</a:t>
            </a:r>
          </a:p>
          <a:p>
            <a:r>
              <a:rPr lang="en-US"/>
              <a:t>State minimization can be defined informally as deriving a FSM with similar behavior and minimum number of states. </a:t>
            </a:r>
          </a:p>
          <a:p>
            <a:r>
              <a:rPr lang="en-US"/>
              <a:t>A more precise definition relies on choosing to consider completely (or incompletely)</a:t>
            </a:r>
          </a:p>
          <a:p>
            <a:r>
              <a:rPr lang="en-US"/>
              <a:t>specified FSM. This decision affects the formalism, the problem complexity and the algorithms. Hence state minimization is described separately in the two cases.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D4DB961-B438-924E-9C3E-529E06D5B0BB}" type="slidenum">
              <a:rPr lang="en-US"/>
              <a:pPr/>
              <a:t>11</a:t>
            </a:fld>
            <a:endParaRPr lang="en-US"/>
          </a:p>
        </p:txBody>
      </p:sp>
      <p:sp>
        <p:nvSpPr>
          <p:cNvPr id="14786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8659" name="Rectangle 3"/>
          <p:cNvSpPr>
            <a:spLocks noGrp="1" noChangeArrowheads="1"/>
          </p:cNvSpPr>
          <p:nvPr>
            <p:ph type="body" idx="1"/>
          </p:nvPr>
        </p:nvSpPr>
        <p:spPr/>
        <p:txBody>
          <a:bodyPr/>
          <a:lstStyle/>
          <a:p>
            <a:r>
              <a:rPr lang="en-US"/>
              <a:t>When considering completely specified FSMs, the transition function and the output function are specified for each pair (input, state) . Two states are equivalent if the output sequences of the FSMS initialized in the two states coincide for any input sequence. </a:t>
            </a:r>
          </a:p>
          <a:p>
            <a:r>
              <a:rPr lang="en-US"/>
              <a:t>Since equivalency is symmetric, reflexive and  transitive, states can be partitioned into equivalence classes. Such a partition is unique.</a:t>
            </a:r>
          </a:p>
          <a:p>
            <a:r>
              <a:rPr lang="en-US"/>
              <a:t>A minimum-state implementation of a FSM is one where each state represents only one class, or equivalently where only one state per class is retained.</a:t>
            </a:r>
          </a:p>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EABE4DB-530C-CF42-888C-A6DD3A87A7D0}" type="slidenum">
              <a:rPr lang="en-US"/>
              <a:pPr/>
              <a:t>12</a:t>
            </a:fld>
            <a:endParaRPr lang="en-US"/>
          </a:p>
        </p:txBody>
      </p:sp>
      <p:sp>
        <p:nvSpPr>
          <p:cNvPr id="14796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9683" name="Rectangle 3"/>
          <p:cNvSpPr>
            <a:spLocks noGrp="1" noChangeArrowheads="1"/>
          </p:cNvSpPr>
          <p:nvPr>
            <p:ph type="body" idx="1"/>
          </p:nvPr>
        </p:nvSpPr>
        <p:spPr/>
        <p:txBody>
          <a:bodyPr/>
          <a:lstStyle/>
          <a:p>
            <a:r>
              <a:rPr lang="en-US"/>
              <a:t>Minimizing the number of states of a completely specified FSMs entails then computing the equivalence classes. </a:t>
            </a:r>
          </a:p>
          <a:p>
            <a:r>
              <a:rPr lang="en-US"/>
              <a:t>These can be derived by an iterative refinement of a partition of the state set.</a:t>
            </a:r>
          </a:p>
          <a:p>
            <a:r>
              <a:rPr lang="en-US"/>
              <a:t>At first, blocks of partition P1 contain states whose outputs match for any input, hence satisfying a necessary condition of equivalence.</a:t>
            </a:r>
          </a:p>
          <a:p>
            <a:r>
              <a:rPr lang="en-US"/>
              <a:t>Then, partition blocks are iteratively refined by further splittings, by requiring that all states in any block of Pi+1 have next-states in the same block of Pi for any possible input.</a:t>
            </a:r>
          </a:p>
          <a:p>
            <a:r>
              <a:rPr lang="en-US"/>
              <a:t>When the iteration converges for some value of I, i.e. when Pi+1 = Pi the corresponding blocks are equivalence classes.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75B7364-C11E-F44C-9E79-2FB1CD506DA7}" type="slidenum">
              <a:rPr lang="en-US"/>
              <a:pPr/>
              <a:t>13</a:t>
            </a:fld>
            <a:endParaRPr lang="en-US"/>
          </a:p>
        </p:txBody>
      </p:sp>
      <p:sp>
        <p:nvSpPr>
          <p:cNvPr id="14807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0707" name="Rectangle 3"/>
          <p:cNvSpPr>
            <a:spLocks noGrp="1" noChangeArrowheads="1"/>
          </p:cNvSpPr>
          <p:nvPr>
            <p:ph type="body" idx="1"/>
          </p:nvPr>
        </p:nvSpPr>
        <p:spPr/>
        <p:txBody>
          <a:bodyPr/>
          <a:lstStyle/>
          <a:p>
            <a:r>
              <a:rPr lang="en-US"/>
              <a:t>This slide repeats the procedure in a more formal way.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5D23ECA-43D8-A54B-906F-438711955674}" type="slidenum">
              <a:rPr lang="en-US"/>
              <a:pPr/>
              <a:t>14</a:t>
            </a:fld>
            <a:endParaRPr lang="en-US"/>
          </a:p>
        </p:txBody>
      </p:sp>
      <p:sp>
        <p:nvSpPr>
          <p:cNvPr id="14827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2755" name="Rectangle 3"/>
          <p:cNvSpPr>
            <a:spLocks noGrp="1" noChangeArrowheads="1"/>
          </p:cNvSpPr>
          <p:nvPr>
            <p:ph type="body" idx="1"/>
          </p:nvPr>
        </p:nvSpPr>
        <p:spPr/>
        <p:txBody>
          <a:bodyPr/>
          <a:lstStyle/>
          <a:p>
            <a:r>
              <a:rPr lang="en-US"/>
              <a:t>State diagram corresponding to the state table.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D031290-7956-9743-A638-BF8035B8BEDC}" type="slidenum">
              <a:rPr lang="en-US"/>
              <a:pPr/>
              <a:t>15</a:t>
            </a:fld>
            <a:endParaRPr lang="en-US"/>
          </a:p>
        </p:txBody>
      </p:sp>
      <p:sp>
        <p:nvSpPr>
          <p:cNvPr id="14817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1731" name="Rectangle 3"/>
          <p:cNvSpPr>
            <a:spLocks noGrp="1" noChangeArrowheads="1"/>
          </p:cNvSpPr>
          <p:nvPr>
            <p:ph type="body" idx="1"/>
          </p:nvPr>
        </p:nvSpPr>
        <p:spPr/>
        <p:txBody>
          <a:bodyPr/>
          <a:lstStyle/>
          <a:p>
            <a:r>
              <a:rPr lang="en-US"/>
              <a:t>Initial state table – fully specified.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4ABBE39-D0BC-B843-994B-3C9AEC03656D}" type="slidenum">
              <a:rPr lang="en-US"/>
              <a:pPr/>
              <a:t>16</a:t>
            </a:fld>
            <a:endParaRPr lang="en-US"/>
          </a:p>
        </p:txBody>
      </p:sp>
      <p:sp>
        <p:nvSpPr>
          <p:cNvPr id="14837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3779" name="Rectangle 3"/>
          <p:cNvSpPr>
            <a:spLocks noGrp="1" noChangeArrowheads="1"/>
          </p:cNvSpPr>
          <p:nvPr>
            <p:ph type="body" idx="1"/>
          </p:nvPr>
        </p:nvSpPr>
        <p:spPr/>
        <p:txBody>
          <a:bodyPr/>
          <a:lstStyle/>
          <a:p>
            <a:r>
              <a:rPr lang="en-US"/>
              <a:t>Example of partition refinement.</a:t>
            </a:r>
          </a:p>
          <a:p>
            <a:r>
              <a:rPr lang="en-US"/>
              <a:t>States 1 and 2 can be merged; they are shown by the bone in the diagram.</a:t>
            </a:r>
          </a:p>
          <a:p>
            <a:r>
              <a:rPr lang="en-US"/>
              <a:t>Dotted edges are redundant and can be removed.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9917C73-84D8-E540-BF36-95537649B3B1}" type="slidenum">
              <a:rPr lang="en-US"/>
              <a:pPr/>
              <a:t>17</a:t>
            </a:fld>
            <a:endParaRPr lang="en-US"/>
          </a:p>
        </p:txBody>
      </p:sp>
      <p:sp>
        <p:nvSpPr>
          <p:cNvPr id="14848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4803" name="Rectangle 3"/>
          <p:cNvSpPr>
            <a:spLocks noGrp="1" noChangeArrowheads="1"/>
          </p:cNvSpPr>
          <p:nvPr>
            <p:ph type="body" idx="1"/>
          </p:nvPr>
        </p:nvSpPr>
        <p:spPr/>
        <p:txBody>
          <a:bodyPr/>
          <a:lstStyle/>
          <a:p>
            <a:r>
              <a:rPr lang="en-US"/>
              <a:t>In the case of incompletely specified FSMs, the transition function and the output function are not specified for some (input, state) pairs. Equivalently, dc conditions denote the unspecified transitions and outputs. They model the knowledge that some input patterns</a:t>
            </a:r>
          </a:p>
          <a:p>
            <a:r>
              <a:rPr lang="en-US"/>
              <a:t>cannot occur in some states or that some outputs are not observed in some states under some input conditions.</a:t>
            </a:r>
          </a:p>
          <a:p>
            <a:r>
              <a:rPr lang="en-US"/>
              <a:t>An input sequence is said to be applicable if it does not lead to any unspecified transition.</a:t>
            </a:r>
          </a:p>
          <a:p>
            <a:r>
              <a:rPr lang="en-US"/>
              <a:t>Two states are compatible if the  output sequences of the FSMs initialized in the two states coincide whenever both outputs are specified and for any applicable input sequence.</a:t>
            </a:r>
          </a:p>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880D75A-5413-8649-84EC-FE4E229899FE}" type="slidenum">
              <a:rPr lang="en-US"/>
              <a:pPr/>
              <a:t>18</a:t>
            </a:fld>
            <a:endParaRPr lang="en-US"/>
          </a:p>
        </p:txBody>
      </p:sp>
      <p:sp>
        <p:nvSpPr>
          <p:cNvPr id="14858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5827" name="Rectangle 3"/>
          <p:cNvSpPr>
            <a:spLocks noGrp="1" noChangeArrowheads="1"/>
          </p:cNvSpPr>
          <p:nvPr>
            <p:ph type="body" idx="1"/>
          </p:nvPr>
        </p:nvSpPr>
        <p:spPr/>
        <p:txBody>
          <a:bodyPr/>
          <a:lstStyle/>
          <a:p>
            <a:r>
              <a:rPr lang="en-US"/>
              <a:t>There are two major differences with respect to the case of completely specified FSMs.</a:t>
            </a:r>
          </a:p>
          <a:p>
            <a:r>
              <a:rPr lang="en-US"/>
              <a:t>First, compatibility is not an equivalency relation, because compatibility is a symmetric and reflexive relation, but not transitive.</a:t>
            </a:r>
          </a:p>
          <a:p>
            <a:r>
              <a:rPr lang="en-US"/>
              <a:t>A class of compatible states is then defined to be such that all its states are pairwise compatible. Maximal classes of compatible states do not form a partition of the state set. Since classes may overlap, multiple solutions to the problem may exist. The intractability of the problem stems from this fact.</a:t>
            </a:r>
          </a:p>
          <a:p>
            <a:r>
              <a:rPr lang="en-US"/>
              <a:t>Second, the selection of an adequate number of compatibility classes to cover the state set is complicated by implications among the classes themselves, because the compatibility of two or more states may require the compatibility of others.</a:t>
            </a:r>
          </a:p>
          <a:p>
            <a:r>
              <a:rPr lang="en-US"/>
              <a:t>Hence the selection of a compatibility class to be represented by a single state, may imply that some other class has also to be chosen.</a:t>
            </a:r>
          </a:p>
          <a:p>
            <a:r>
              <a:rPr lang="en-US"/>
              <a:t>A set of compatibility classes has the closure property when all implied compatibility classes are in the set or contained by classes in the set.</a:t>
            </a:r>
          </a:p>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0565C50-D897-7140-9A30-E1936A578774}" type="slidenum">
              <a:rPr lang="en-US"/>
              <a:pPr/>
              <a:t>19</a:t>
            </a:fld>
            <a:endParaRPr lang="en-US"/>
          </a:p>
        </p:txBody>
      </p:sp>
      <p:sp>
        <p:nvSpPr>
          <p:cNvPr id="14868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6851" name="Rectangle 3"/>
          <p:cNvSpPr>
            <a:spLocks noGrp="1" noChangeArrowheads="1"/>
          </p:cNvSpPr>
          <p:nvPr>
            <p:ph type="body" idx="1"/>
          </p:nvPr>
        </p:nvSpPr>
        <p:spPr/>
        <p:txBody>
          <a:bodyPr/>
          <a:lstStyle/>
          <a:p>
            <a:r>
              <a:rPr lang="en-US"/>
              <a:t>State table of incompletely specified FSM.</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99D64EE-BE44-E349-88B3-6E2A08DFED67}" type="slidenum">
              <a:rPr lang="en-US"/>
              <a:pPr/>
              <a:t>2</a:t>
            </a:fld>
            <a:endParaRPr lang="en-US"/>
          </a:p>
        </p:txBody>
      </p:sp>
      <p:sp>
        <p:nvSpPr>
          <p:cNvPr id="15431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89EC98B-C43C-3C4D-B907-A5B53107D4C9}" type="slidenum">
              <a:rPr lang="en-US"/>
              <a:pPr/>
              <a:t>20</a:t>
            </a:fld>
            <a:endParaRPr lang="en-US"/>
          </a:p>
        </p:txBody>
      </p:sp>
      <p:sp>
        <p:nvSpPr>
          <p:cNvPr id="148787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7875" name="Rectangle 3"/>
          <p:cNvSpPr>
            <a:spLocks noGrp="1" noChangeArrowheads="1"/>
          </p:cNvSpPr>
          <p:nvPr>
            <p:ph type="body" idx="1"/>
          </p:nvPr>
        </p:nvSpPr>
        <p:spPr/>
        <p:txBody>
          <a:bodyPr/>
          <a:lstStyle/>
          <a:p>
            <a:r>
              <a:rPr lang="en-US"/>
              <a:t>Note that replacing the dc entries by 1s would lead to the table of the previous example, that can be minimized to four states.</a:t>
            </a:r>
          </a:p>
          <a:p>
            <a:r>
              <a:rPr lang="en-US"/>
              <a:t>Other choices of the dc entries would lead to other completely specified FSMs.</a:t>
            </a:r>
          </a:p>
          <a:p>
            <a:r>
              <a:rPr lang="en-US"/>
              <a:t>Unfortunately, there is an exponential number of completely specified FSMs in correspondence to the choice of the dc values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CFCF707-870D-E748-8610-AC71B2085F11}" type="slidenum">
              <a:rPr lang="en-US"/>
              <a:pPr/>
              <a:t>21</a:t>
            </a:fld>
            <a:endParaRPr lang="en-US"/>
          </a:p>
        </p:txBody>
      </p:sp>
      <p:sp>
        <p:nvSpPr>
          <p:cNvPr id="148889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8899" name="Rectangle 3"/>
          <p:cNvSpPr>
            <a:spLocks noGrp="1" noChangeArrowheads="1"/>
          </p:cNvSpPr>
          <p:nvPr>
            <p:ph type="body" idx="1"/>
          </p:nvPr>
        </p:nvSpPr>
        <p:spPr/>
        <p:txBody>
          <a:bodyPr/>
          <a:lstStyle/>
          <a:p>
            <a:r>
              <a:rPr lang="en-US"/>
              <a:t>By comparing state pairs, you can have the following cases:</a:t>
            </a:r>
          </a:p>
          <a:p>
            <a:pPr>
              <a:buFontTx/>
              <a:buChar char="-"/>
            </a:pPr>
            <a:r>
              <a:rPr lang="en-US"/>
              <a:t>The states are compatible</a:t>
            </a:r>
          </a:p>
          <a:p>
            <a:pPr>
              <a:buFontTx/>
              <a:buChar char="-"/>
            </a:pPr>
            <a:r>
              <a:rPr lang="en-US"/>
              <a:t>The states are compatible, subject to other being compatible (implications)</a:t>
            </a:r>
          </a:p>
          <a:p>
            <a:pPr>
              <a:buFontTx/>
              <a:buChar char="-"/>
            </a:pPr>
            <a:r>
              <a:rPr lang="en-US"/>
              <a:t>The states are incompatible.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0915CBE-AAC3-A440-BA3B-5F8F9D613C6D}" type="slidenum">
              <a:rPr lang="en-US"/>
              <a:pPr/>
              <a:t>22</a:t>
            </a:fld>
            <a:endParaRPr lang="en-US"/>
          </a:p>
        </p:txBody>
      </p:sp>
      <p:sp>
        <p:nvSpPr>
          <p:cNvPr id="14899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89923" name="Rectangle 3"/>
          <p:cNvSpPr>
            <a:spLocks noGrp="1" noChangeArrowheads="1"/>
          </p:cNvSpPr>
          <p:nvPr>
            <p:ph type="body" idx="1"/>
          </p:nvPr>
        </p:nvSpPr>
        <p:spPr/>
        <p:txBody>
          <a:bodyPr/>
          <a:lstStyle/>
          <a:p>
            <a:r>
              <a:rPr lang="en-US"/>
              <a:t>Compatible pairs and implications can be computed and tabulated.</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38ED064-63F1-AC48-A400-993A2F044C2D}" type="slidenum">
              <a:rPr lang="en-US"/>
              <a:pPr/>
              <a:t>23</a:t>
            </a:fld>
            <a:endParaRPr lang="en-US"/>
          </a:p>
        </p:txBody>
      </p:sp>
      <p:sp>
        <p:nvSpPr>
          <p:cNvPr id="14909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0947" name="Rectangle 3"/>
          <p:cNvSpPr>
            <a:spLocks noGrp="1" noChangeArrowheads="1"/>
          </p:cNvSpPr>
          <p:nvPr>
            <p:ph type="body" idx="1"/>
          </p:nvPr>
        </p:nvSpPr>
        <p:spPr/>
        <p:txBody>
          <a:bodyPr/>
          <a:lstStyle/>
          <a:p>
            <a:r>
              <a:rPr lang="en-US"/>
              <a:t>Minimizing the number of states of an incompletely specified FSMs consists of selecting enough compatibility classes, satisfying the closure property, so that  the states are covered.</a:t>
            </a:r>
          </a:p>
          <a:p>
            <a:r>
              <a:rPr lang="en-US"/>
              <a:t>Hence the state minimization problem can be formulated as a binate covering problem, and solved exactly or heuristically by the corresponding algorithms.</a:t>
            </a:r>
          </a:p>
          <a:p>
            <a:r>
              <a:rPr lang="en-US"/>
              <a:t>The states of a minimum implementation would correspond then to the selected classes, and their number to the cardinality of a minimum cover.</a:t>
            </a:r>
          </a:p>
          <a:p>
            <a:r>
              <a:rPr lang="en-US"/>
              <a:t>It is worth noticing that the set of maximal compatible classes satisfies always the closure property. Hence, their computation gives always a feasible solution and no check for implications is needed. Unfortunately, its cardinality may be larger than that of a minimum cover, and even larger than the original state set cardinality.</a:t>
            </a:r>
          </a:p>
          <a:p>
            <a:r>
              <a:rPr lang="en-US"/>
              <a:t>Minimum covers may involve compatibility classes that are not necessarily maximal. This can be explained informally by noticing that smaller classes may have fewer implication requirements.</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88381EA-B3F7-F049-9099-F104F60FF5EB}" type="slidenum">
              <a:rPr lang="en-US"/>
              <a:pPr/>
              <a:t>24</a:t>
            </a:fld>
            <a:endParaRPr lang="en-US"/>
          </a:p>
        </p:txBody>
      </p:sp>
      <p:sp>
        <p:nvSpPr>
          <p:cNvPr id="14919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1971" name="Rectangle 3"/>
          <p:cNvSpPr>
            <a:spLocks noGrp="1" noChangeArrowheads="1"/>
          </p:cNvSpPr>
          <p:nvPr>
            <p:ph type="body" idx="1"/>
          </p:nvPr>
        </p:nvSpPr>
        <p:spPr/>
        <p:txBody>
          <a:bodyPr/>
          <a:lstStyle/>
          <a:p>
            <a:r>
              <a:rPr lang="en-US"/>
              <a:t>There are 3 MCCs and thus a solution with cardinality 3.</a:t>
            </a:r>
          </a:p>
          <a:p>
            <a:r>
              <a:rPr lang="en-US"/>
              <a:t>Can we do better?</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3CD504B-226B-8540-B599-03EF862AA95A}" type="slidenum">
              <a:rPr lang="en-US"/>
              <a:pPr/>
              <a:t>25</a:t>
            </a:fld>
            <a:endParaRPr lang="en-US"/>
          </a:p>
        </p:txBody>
      </p:sp>
      <p:sp>
        <p:nvSpPr>
          <p:cNvPr id="14929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2995" name="Rectangle 3"/>
          <p:cNvSpPr>
            <a:spLocks noGrp="1" noChangeArrowheads="1"/>
          </p:cNvSpPr>
          <p:nvPr>
            <p:ph type="body" idx="1"/>
          </p:nvPr>
        </p:nvSpPr>
        <p:spPr/>
        <p:txBody>
          <a:bodyPr/>
          <a:lstStyle/>
          <a:p>
            <a:r>
              <a:rPr lang="en-US"/>
              <a:t>Exact methods for state minimization of incompletely specified FSMs can take advantage of considering a smaller set of compatibility classes.</a:t>
            </a:r>
          </a:p>
          <a:p>
            <a:r>
              <a:rPr lang="en-US"/>
              <a:t>For example, Grasselli and Luccio suggested to restrict the attention to prime classes, that are those not included in other classes implying the same set or a subset of classes. The use of prime classes allows us to prune the solution space.</a:t>
            </a:r>
          </a:p>
          <a:p>
            <a:r>
              <a:rPr lang="en-US"/>
              <a:t>Once the prime classes are determined, a minimum subset is chosen so that all states are covered and all implications satisfied. This requires solving binate covering. Effective heuristic algorithms exists for approximate solutions.</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CB7E384-F6C0-764C-8982-28EF47BD9737}" type="slidenum">
              <a:rPr lang="en-US"/>
              <a:pPr/>
              <a:t>26</a:t>
            </a:fld>
            <a:endParaRPr lang="en-US"/>
          </a:p>
        </p:txBody>
      </p:sp>
      <p:sp>
        <p:nvSpPr>
          <p:cNvPr id="14940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4019" name="Rectangle 3"/>
          <p:cNvSpPr>
            <a:spLocks noGrp="1" noChangeArrowheads="1"/>
          </p:cNvSpPr>
          <p:nvPr>
            <p:ph type="body" idx="1"/>
          </p:nvPr>
        </p:nvSpPr>
        <p:spPr/>
        <p:txBody>
          <a:bodyPr/>
          <a:lstStyle/>
          <a:p>
            <a:r>
              <a:rPr lang="en-US"/>
              <a:t>Example with prime classes. Minimum cover has cardinality 2.</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8B29D85-54E0-C346-8836-A3741021227E}" type="slidenum">
              <a:rPr lang="en-US"/>
              <a:pPr/>
              <a:t>27</a:t>
            </a:fld>
            <a:endParaRPr lang="en-US"/>
          </a:p>
        </p:txBody>
      </p:sp>
      <p:sp>
        <p:nvSpPr>
          <p:cNvPr id="14950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5043" name="Rectangle 3"/>
          <p:cNvSpPr>
            <a:spLocks noGrp="1" noChangeArrowheads="1"/>
          </p:cNvSpPr>
          <p:nvPr>
            <p:ph type="body" idx="1"/>
          </p:nvPr>
        </p:nvSpPr>
        <p:spPr/>
        <p:txBody>
          <a:bodyPr/>
          <a:lstStyle/>
          <a:p>
            <a:r>
              <a:rPr lang="en-US"/>
              <a:t>The state encoding (or assignment) problem consists of determining the binary representation of the states of a FSM. </a:t>
            </a:r>
          </a:p>
          <a:p>
            <a:r>
              <a:rPr lang="en-US"/>
              <a:t>In the most general case, the state encoding problem is complicated by the choice of register type used for storage (e.g. D, T, JK ). We consider here only D-type registers, because they are the most commonly used.</a:t>
            </a:r>
          </a:p>
          <a:p>
            <a:r>
              <a:rPr lang="en-US"/>
              <a:t>Encoding affects the circuit area and performance. Most known techniques for state encoding target the reduction of circuit complexity measures, that correlate well with circuit area but only weakly with circuit performance. </a:t>
            </a:r>
          </a:p>
          <a:p>
            <a:r>
              <a:rPr lang="en-US"/>
              <a:t>The circuit complexity is related to the number of storage bits  n_b  used for the state  representation (i.e. encoding length) and to the size of the combinational component. A measure of the latter is much different when considering two-level or multiple-level circuit implementations.</a:t>
            </a:r>
          </a:p>
          <a:p>
            <a:r>
              <a:rPr lang="en-US"/>
              <a:t>For this reason, state encoding techniques for two-level and multiple-level logic have been developed independently.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E23F962-90EC-B443-96ED-9AC7A3CEA1DF}" type="slidenum">
              <a:rPr lang="en-US"/>
              <a:pPr/>
              <a:t>28</a:t>
            </a:fld>
            <a:endParaRPr lang="en-US"/>
          </a:p>
        </p:txBody>
      </p:sp>
      <p:sp>
        <p:nvSpPr>
          <p:cNvPr id="14960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6067" name="Rectangle 3"/>
          <p:cNvSpPr>
            <a:spLocks noGrp="1" noChangeArrowheads="1"/>
          </p:cNvSpPr>
          <p:nvPr>
            <p:ph type="body" idx="1"/>
          </p:nvPr>
        </p:nvSpPr>
        <p:spPr/>
        <p:txBody>
          <a:bodyPr/>
          <a:lstStyle/>
          <a:p>
            <a:r>
              <a:rPr lang="en-US"/>
              <a:t>State table example</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0FCFF98-7D3D-724B-AE00-ECF4D2905BF6}" type="slidenum">
              <a:rPr lang="en-US"/>
              <a:pPr/>
              <a:t>29</a:t>
            </a:fld>
            <a:endParaRPr lang="en-US"/>
          </a:p>
        </p:txBody>
      </p:sp>
      <p:sp>
        <p:nvSpPr>
          <p:cNvPr id="14970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7091" name="Rectangle 3"/>
          <p:cNvSpPr>
            <a:spLocks noGrp="1" noChangeArrowheads="1"/>
          </p:cNvSpPr>
          <p:nvPr>
            <p:ph type="body" idx="1"/>
          </p:nvPr>
        </p:nvSpPr>
        <p:spPr/>
        <p:txBody>
          <a:bodyPr/>
          <a:lstStyle/>
          <a:p>
            <a:r>
              <a:rPr lang="en-US"/>
              <a:t>Optimal state encoding for two-level form was described in the encoding section.</a:t>
            </a:r>
          </a:p>
          <a:p>
            <a:r>
              <a:rPr lang="en-US"/>
              <a:t>Here you see the minimum symbolic cover, and its encoding by binary bits.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BFD99D3-95AD-9248-8BD6-B6FEAC8C16A3}" type="slidenum">
              <a:rPr lang="en-US"/>
              <a:pPr/>
              <a:t>3</a:t>
            </a:fld>
            <a:endParaRPr lang="en-US"/>
          </a:p>
        </p:txBody>
      </p:sp>
      <p:sp>
        <p:nvSpPr>
          <p:cNvPr id="14704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0467" name="Rectangle 3"/>
          <p:cNvSpPr>
            <a:spLocks noGrp="1" noChangeArrowheads="1"/>
          </p:cNvSpPr>
          <p:nvPr>
            <p:ph type="body" idx="1"/>
          </p:nvPr>
        </p:nvSpPr>
        <p:spPr/>
        <p:txBody>
          <a:bodyPr/>
          <a:lstStyle/>
          <a:p>
            <a:r>
              <a:rPr lang="en-US"/>
              <a:t>Synchronous logic circuits  consist of interconnections of combinational logic gates and registers. Thus, synchronous sequential circuits are often modeled by a combinational circuit component and registers.</a:t>
            </a:r>
          </a:p>
          <a:p>
            <a:r>
              <a:rPr lang="en-US"/>
              <a:t>We assume here, for the sake of simplicity, that registers are edge-triggered and store one bit of information. We also assume that there is only one system clock.</a:t>
            </a:r>
          </a:p>
          <a:p>
            <a:r>
              <a:rPr lang="en-US"/>
              <a:t>Most of the techniques described in this chapter can be extended to the case of level-sensitive latches and of multiple-phase  clocks.</a:t>
            </a:r>
          </a:p>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7E20DA1-656B-BB4B-8C46-1C913E75EE94}" type="slidenum">
              <a:rPr lang="en-US"/>
              <a:pPr/>
              <a:t>30</a:t>
            </a:fld>
            <a:endParaRPr lang="en-US"/>
          </a:p>
        </p:txBody>
      </p:sp>
      <p:sp>
        <p:nvSpPr>
          <p:cNvPr id="14981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8115" name="Rectangle 3"/>
          <p:cNvSpPr>
            <a:spLocks noGrp="1" noChangeArrowheads="1"/>
          </p:cNvSpPr>
          <p:nvPr>
            <p:ph type="body" idx="1"/>
          </p:nvPr>
        </p:nvSpPr>
        <p:spPr/>
        <p:txBody>
          <a:bodyPr/>
          <a:lstStyle/>
          <a:p>
            <a:r>
              <a:rPr lang="en-US"/>
              <a:t>FSM optimization has been studied for a long time.</a:t>
            </a:r>
          </a:p>
          <a:p>
            <a:r>
              <a:rPr lang="en-US"/>
              <a:t>Satisfactory techniques are mainly related to state assignment for area minimization and two-level models. Often, this technique is used also for multi-level networks.</a:t>
            </a:r>
          </a:p>
          <a:p>
            <a:r>
              <a:rPr lang="en-US"/>
              <a:t>Performance-oriented synthesis of FSM has not yield good results (to date) on state-based models. Much better results can be achieved with the structural representation.</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BE4C2D6-5E6F-8546-BFB8-E7FAEB2B9B0A}" type="slidenum">
              <a:rPr lang="en-US"/>
              <a:pPr/>
              <a:t>31</a:t>
            </a:fld>
            <a:endParaRPr lang="en-US"/>
          </a:p>
        </p:txBody>
      </p:sp>
      <p:sp>
        <p:nvSpPr>
          <p:cNvPr id="15441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C5C7566-0EF5-3F4D-B0E9-89151EFA20F6}" type="slidenum">
              <a:rPr lang="en-US"/>
              <a:pPr/>
              <a:t>32</a:t>
            </a:fld>
            <a:endParaRPr lang="en-US"/>
          </a:p>
        </p:txBody>
      </p:sp>
      <p:sp>
        <p:nvSpPr>
          <p:cNvPr id="14991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99139" name="Rectangle 3"/>
          <p:cNvSpPr>
            <a:spLocks noGrp="1" noChangeArrowheads="1"/>
          </p:cNvSpPr>
          <p:nvPr>
            <p:ph type="body" idx="1"/>
          </p:nvPr>
        </p:nvSpPr>
        <p:spPr/>
        <p:txBody>
          <a:bodyPr/>
          <a:lstStyle/>
          <a:p>
            <a:r>
              <a:rPr lang="en-US"/>
              <a:t>In synchronous logic networks, we represent the registers implicitly, by positive weights assigned to the nets (and to the edges in the corresponding graph), where the weights denote the corresponding synchronous delays. </a:t>
            </a:r>
          </a:p>
          <a:p>
            <a:r>
              <a:rPr lang="en-US"/>
              <a:t>For example, a direct connection between two combinational modules  has a zero weight, while a connection through a register has a unit weight. </a:t>
            </a:r>
          </a:p>
          <a:p>
            <a:r>
              <a:rPr lang="en-US"/>
              <a:t>A connection through a k-stage shift register has weight k. Zero weights are sometimes omitted in the graphical representations.</a:t>
            </a:r>
          </a:p>
          <a:p>
            <a:r>
              <a:rPr lang="en-US"/>
              <a:t>We call path weight the sum of the edge weights along that path.</a:t>
            </a:r>
          </a:p>
          <a:p>
            <a:r>
              <a:rPr lang="en-US"/>
              <a:t>(Path weights should not be confused with path delays, that are the composition of vertex propagation delays.)</a:t>
            </a:r>
          </a:p>
          <a:p>
            <a:r>
              <a:rPr lang="en-US"/>
              <a:t>When compared to combinational logic networks, synchronous networks differ in being edge-weighted and in being not restricted to be acyclic.</a:t>
            </a:r>
          </a:p>
          <a:p>
            <a:r>
              <a:rPr lang="en-US"/>
              <a:t>Nevertheless, the synchronous circuit assumption requires each cycle to have positive weight, to disallow direct combinational feedback.</a:t>
            </a:r>
          </a:p>
          <a:p>
            <a:endParaRPr lang="en-US"/>
          </a:p>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4839FF1-33C6-A24E-A367-0944A37F2752}" type="slidenum">
              <a:rPr lang="en-US"/>
              <a:pPr/>
              <a:t>33</a:t>
            </a:fld>
            <a:endParaRPr lang="en-US"/>
          </a:p>
        </p:txBody>
      </p:sp>
      <p:sp>
        <p:nvSpPr>
          <p:cNvPr id="15001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0163" name="Rectangle 3"/>
          <p:cNvSpPr>
            <a:spLocks noGrp="1" noChangeArrowheads="1"/>
          </p:cNvSpPr>
          <p:nvPr>
            <p:ph type="body" idx="1"/>
          </p:nvPr>
        </p:nvSpPr>
        <p:spPr/>
        <p:txBody>
          <a:bodyPr/>
          <a:lstStyle/>
          <a:p>
            <a:r>
              <a:rPr lang="en-US"/>
              <a:t>Simple circuit and synchronous logic network.</a:t>
            </a:r>
          </a:p>
          <a:p>
            <a:r>
              <a:rPr lang="en-US"/>
              <a:t>Note that the graph has loops and weights.</a:t>
            </a:r>
          </a:p>
          <a:p>
            <a:r>
              <a:rPr lang="en-US"/>
              <a:t>Note also that in general it is a multi-graph, as two distinguished edges may join two nodes. For example, such edges may differ in weight.</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146EDC5-F27A-BD40-9732-D268F2FEE64D}" type="slidenum">
              <a:rPr lang="en-US"/>
              <a:pPr/>
              <a:t>34</a:t>
            </a:fld>
            <a:endParaRPr lang="en-US"/>
          </a:p>
        </p:txBody>
      </p:sp>
      <p:sp>
        <p:nvSpPr>
          <p:cNvPr id="15011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1187" name="Rectangle 3"/>
          <p:cNvSpPr>
            <a:spLocks noGrp="1" noChangeArrowheads="1"/>
          </p:cNvSpPr>
          <p:nvPr>
            <p:ph type="body" idx="1"/>
          </p:nvPr>
        </p:nvSpPr>
        <p:spPr/>
        <p:txBody>
          <a:bodyPr/>
          <a:lstStyle/>
          <a:p>
            <a:r>
              <a:rPr lang="en-US"/>
              <a:t>A logic network can be represented by a set of statements, where variables have an integer time stamp. On the left, you see a representation in normal form, where all LHS have label (n).  On the right, you see a shorthand notation. </a:t>
            </a:r>
          </a:p>
          <a:p>
            <a:r>
              <a:rPr lang="en-US"/>
              <a:t>All time labels are dropped, except the offsets to the current time (n), which is reported after the symbol @.</a:t>
            </a:r>
          </a:p>
          <a:p>
            <a:r>
              <a:rPr lang="en-US"/>
              <a:t>The two representations are equivalent.</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09C00F1-68AA-1946-BF4B-B9A846CB808D}" type="slidenum">
              <a:rPr lang="en-US"/>
              <a:pPr/>
              <a:t>35</a:t>
            </a:fld>
            <a:endParaRPr lang="en-US"/>
          </a:p>
        </p:txBody>
      </p:sp>
      <p:sp>
        <p:nvSpPr>
          <p:cNvPr id="15022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2211" name="Rectangle 3"/>
          <p:cNvSpPr>
            <a:spLocks noGrp="1" noChangeArrowheads="1"/>
          </p:cNvSpPr>
          <p:nvPr>
            <p:ph type="body" idx="1"/>
          </p:nvPr>
        </p:nvSpPr>
        <p:spPr/>
        <p:txBody>
          <a:bodyPr/>
          <a:lstStyle/>
          <a:p>
            <a:r>
              <a:rPr lang="en-US"/>
              <a:t>There are different approaches to optimizing synchronous networks. </a:t>
            </a:r>
          </a:p>
          <a:p>
            <a:r>
              <a:rPr lang="en-US"/>
              <a:t>The simplest is to ignore the registers and to optimize the combinational component, using techniques of combinational logic synthesis. </a:t>
            </a:r>
          </a:p>
          <a:p>
            <a:r>
              <a:rPr lang="en-US"/>
              <a:t>This is equivalent to deleting the edges with positive weights, and to optimizing the corresponding combinational logic network. Needless to say, the removal of the registers from the network segments the circuit and weakens the optimality. </a:t>
            </a:r>
          </a:p>
          <a:p>
            <a:r>
              <a:rPr lang="en-US"/>
              <a:t>A radically different approach is retiming. By retiming a network, we move the position of the registers only. Hence we do not change the graph topology, but we modify the weight set.</a:t>
            </a:r>
          </a:p>
          <a:p>
            <a:r>
              <a:rPr lang="en-US"/>
              <a:t>The most general approach to synchronous logic optimization is to perform network transformations that blend retiming with combinational transformations. </a:t>
            </a:r>
          </a:p>
          <a:p>
            <a:r>
              <a:rPr lang="en-US"/>
              <a:t>Such transformations can have the algebraic or Boolean flavor.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E114221-1B0B-DA4C-AEA1-AF9F9F944982}" type="slidenum">
              <a:rPr lang="en-US"/>
              <a:pPr/>
              <a:t>36</a:t>
            </a:fld>
            <a:endParaRPr lang="en-US"/>
          </a:p>
        </p:txBody>
      </p:sp>
      <p:sp>
        <p:nvSpPr>
          <p:cNvPr id="15032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3235" name="Rectangle 3"/>
          <p:cNvSpPr>
            <a:spLocks noGrp="1" noChangeArrowheads="1"/>
          </p:cNvSpPr>
          <p:nvPr>
            <p:ph type="body" idx="1"/>
          </p:nvPr>
        </p:nvSpPr>
        <p:spPr/>
        <p:txBody>
          <a:bodyPr/>
          <a:lstStyle/>
          <a:p>
            <a:r>
              <a:rPr lang="en-US"/>
              <a:t>This slide shows the retiming of an and gate, and the corresponding changes in the representative graph.</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5893B23-E4DF-BA4D-B98E-2CEC73862CA1}" type="slidenum">
              <a:rPr lang="en-US"/>
              <a:pPr/>
              <a:t>37</a:t>
            </a:fld>
            <a:endParaRPr lang="en-US"/>
          </a:p>
        </p:txBody>
      </p:sp>
      <p:sp>
        <p:nvSpPr>
          <p:cNvPr id="15042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4259" name="Rectangle 3"/>
          <p:cNvSpPr>
            <a:spLocks noGrp="1" noChangeArrowheads="1"/>
          </p:cNvSpPr>
          <p:nvPr>
            <p:ph type="body" idx="1"/>
          </p:nvPr>
        </p:nvSpPr>
        <p:spPr/>
        <p:txBody>
          <a:bodyPr/>
          <a:lstStyle/>
          <a:p>
            <a:r>
              <a:rPr lang="en-US"/>
              <a:t>Retiming algorithms address the problem of minimizing the cycle-time or the area of synchronous circuits by changing the position of the registers. Recall that the cycle-time is bounded from below by the critical path delay in the combinational component of a synchronous circuit, i.e. by the longest path between a pair of registers. </a:t>
            </a:r>
          </a:p>
          <a:p>
            <a:r>
              <a:rPr lang="en-US"/>
              <a:t>Hence retiming aims at placing the registers in appropriate positions, so that the critical paths they embrace are as short as possible. </a:t>
            </a:r>
          </a:p>
          <a:p>
            <a:r>
              <a:rPr lang="en-US"/>
              <a:t>Moving the registers may increase or decrease the number of registers. Thus, area minimization by retiming corresponds to minimizing the overall number of registers, because the combinational component of the circuit is not affected.</a:t>
            </a:r>
          </a:p>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5A2E3E8-1093-8A43-A2EF-B3884228C0F2}" type="slidenum">
              <a:rPr lang="en-US"/>
              <a:pPr/>
              <a:t>38</a:t>
            </a:fld>
            <a:endParaRPr lang="en-US"/>
          </a:p>
        </p:txBody>
      </p:sp>
      <p:sp>
        <p:nvSpPr>
          <p:cNvPr id="15052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5283" name="Rectangle 3"/>
          <p:cNvSpPr>
            <a:spLocks noGrp="1" noChangeArrowheads="1"/>
          </p:cNvSpPr>
          <p:nvPr>
            <p:ph type="body" idx="1"/>
          </p:nvPr>
        </p:nvSpPr>
        <p:spPr/>
        <p:txBody>
          <a:bodyPr/>
          <a:lstStyle/>
          <a:p>
            <a:r>
              <a:rPr lang="en-US"/>
              <a:t>The classic approach to retiming is based on a few assumptions, which include that the vertex delay is constant, that the graph topology is invariant and that topological critical paths are used.  Recent work has removed these restrictions, but we describe here the classic approach.</a:t>
            </a:r>
          </a:p>
          <a:p>
            <a:r>
              <a:rPr lang="en-US"/>
              <a:t>Retiming applies to synchronous circuits, whose feedbacks go always through at least one register.</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7E76C91-AF47-404F-B5D2-081565DAC234}" type="slidenum">
              <a:rPr lang="en-US"/>
              <a:pPr/>
              <a:t>39</a:t>
            </a:fld>
            <a:endParaRPr lang="en-US"/>
          </a:p>
        </p:txBody>
      </p:sp>
      <p:sp>
        <p:nvSpPr>
          <p:cNvPr id="15063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6307" name="Rectangle 3"/>
          <p:cNvSpPr>
            <a:spLocks noGrp="1" noChangeArrowheads="1"/>
          </p:cNvSpPr>
          <p:nvPr>
            <p:ph type="body" idx="1"/>
          </p:nvPr>
        </p:nvSpPr>
        <p:spPr/>
        <p:txBody>
          <a:bodyPr/>
          <a:lstStyle/>
          <a:p>
            <a:r>
              <a:rPr lang="en-US"/>
              <a:t>Retiming a vertex means moving registers from its outputs to its inputs, or vice versa.</a:t>
            </a:r>
          </a:p>
          <a:p>
            <a:r>
              <a:rPr lang="en-US"/>
              <a:t>When this is possible, the retiming of a vertex is an integer that measures the amount of synchronous delays that have been moved. </a:t>
            </a:r>
          </a:p>
          <a:p>
            <a:r>
              <a:rPr lang="en-US"/>
              <a:t>A positive value corresponds to shifting registers from the outputs to the inputs, a negative one to the opposite direction.</a:t>
            </a:r>
          </a:p>
          <a:p>
            <a:r>
              <a:rPr lang="en-US"/>
              <a:t>The retiming of a network is represented by a vector whose elements are the retiming values for the corresponding vertices. </a:t>
            </a:r>
          </a:p>
          <a:p>
            <a:r>
              <a:rPr lang="en-US"/>
              <a:t>Given a network, a non-trivial retiming vector specifies another equivalent network, when the retiming vector is legal, i.e., it satisfies some specific constraints.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326A685-B47F-2E42-9642-E7B00E54EECC}" type="slidenum">
              <a:rPr lang="en-US"/>
              <a:pPr/>
              <a:t>4</a:t>
            </a:fld>
            <a:endParaRPr lang="en-US"/>
          </a:p>
        </p:txBody>
      </p:sp>
      <p:sp>
        <p:nvSpPr>
          <p:cNvPr id="14735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3539" name="Rectangle 3"/>
          <p:cNvSpPr>
            <a:spLocks noGrp="1" noChangeArrowheads="1"/>
          </p:cNvSpPr>
          <p:nvPr>
            <p:ph type="body" idx="1"/>
          </p:nvPr>
        </p:nvSpPr>
        <p:spPr/>
        <p:txBody>
          <a:bodyPr/>
          <a:lstStyle/>
          <a:p>
            <a:r>
              <a:rPr lang="en-US"/>
              <a:t>Sequential circuits can be specified in terms of HDL models or synthesized.</a:t>
            </a:r>
          </a:p>
          <a:p>
            <a:r>
              <a:rPr lang="en-US"/>
              <a:t>In both cases, the sequential circuit model may  have either a behavioral or a structural flavor, or a combination of both.</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3C4B5F3-2076-214A-A6B6-BFCD26522035}" type="slidenum">
              <a:rPr lang="en-US"/>
              <a:pPr/>
              <a:t>40</a:t>
            </a:fld>
            <a:endParaRPr lang="en-US"/>
          </a:p>
        </p:txBody>
      </p:sp>
      <p:sp>
        <p:nvSpPr>
          <p:cNvPr id="15073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7331" name="Rectangle 3"/>
          <p:cNvSpPr>
            <a:spLocks noGrp="1" noChangeArrowheads="1"/>
          </p:cNvSpPr>
          <p:nvPr>
            <p:ph type="body" idx="1"/>
          </p:nvPr>
        </p:nvSpPr>
        <p:spPr/>
        <p:txBody>
          <a:bodyPr/>
          <a:lstStyle/>
          <a:p>
            <a:r>
              <a:rPr lang="en-US"/>
              <a:t>This example is to show the power of retiming as a performance optimization technique.</a:t>
            </a:r>
          </a:p>
          <a:p>
            <a:r>
              <a:rPr lang="en-US"/>
              <a:t>The top network is a circuit before retiming, with critical path delay = 24.</a:t>
            </a:r>
          </a:p>
          <a:p>
            <a:r>
              <a:rPr lang="en-US"/>
              <a:t>It has 4 registers.</a:t>
            </a:r>
          </a:p>
          <a:p>
            <a:r>
              <a:rPr lang="en-US"/>
              <a:t>The bottom network is a circuit after retiming, with critical path delay = 13.</a:t>
            </a:r>
          </a:p>
          <a:p>
            <a:r>
              <a:rPr lang="en-US"/>
              <a:t>Its frequency of operation has almost doubled, at the cost of an additional register.</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2E5104B-CB1E-2846-9A26-46B12A1380D0}" type="slidenum">
              <a:rPr lang="en-US"/>
              <a:pPr/>
              <a:t>41</a:t>
            </a:fld>
            <a:endParaRPr lang="en-US"/>
          </a:p>
        </p:txBody>
      </p:sp>
      <p:sp>
        <p:nvSpPr>
          <p:cNvPr id="15083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8355" name="Rectangle 3"/>
          <p:cNvSpPr>
            <a:spLocks noGrp="1" noChangeArrowheads="1"/>
          </p:cNvSpPr>
          <p:nvPr>
            <p:ph type="body" idx="1"/>
          </p:nvPr>
        </p:nvSpPr>
        <p:spPr/>
        <p:txBody>
          <a:bodyPr/>
          <a:lstStyle/>
          <a:p>
            <a:r>
              <a:rPr lang="en-US"/>
              <a:t>With edge weights denoting registers and node weights delays, it is possible to extend the notion of weight and delay to paths.</a:t>
            </a:r>
          </a:p>
          <a:p>
            <a:r>
              <a:rPr lang="en-US"/>
              <a:t>Next, it is straightforward to determine the change of the edge (and path) weights due to retiming. Note that retiming does not change cycle weights. As a result, if a circuit is correctly designed as a synchronous circuit (all feedback contain at least a register), then retiming preserves this property.</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7C476A5-E45B-054F-9AC0-C687A4841F7D}" type="slidenum">
              <a:rPr lang="en-US"/>
              <a:pPr/>
              <a:t>42</a:t>
            </a:fld>
            <a:endParaRPr lang="en-US"/>
          </a:p>
        </p:txBody>
      </p:sp>
      <p:sp>
        <p:nvSpPr>
          <p:cNvPr id="15093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09379" name="Rectangle 3"/>
          <p:cNvSpPr>
            <a:spLocks noGrp="1" noChangeArrowheads="1"/>
          </p:cNvSpPr>
          <p:nvPr>
            <p:ph type="body" idx="1"/>
          </p:nvPr>
        </p:nvSpPr>
        <p:spPr/>
        <p:txBody>
          <a:bodyPr/>
          <a:lstStyle/>
          <a:p>
            <a:r>
              <a:rPr lang="en-US"/>
              <a:t>A retiming is legal if the following two conditions apply:</a:t>
            </a:r>
          </a:p>
          <a:p>
            <a:pPr>
              <a:buFontTx/>
              <a:buChar char="-"/>
            </a:pPr>
            <a:r>
              <a:rPr lang="en-US"/>
              <a:t>Retiming keeps the edge weight non-negative (as negative weights cannot be implemented by registers that would be non causal)</a:t>
            </a:r>
          </a:p>
          <a:p>
            <a:pPr>
              <a:buFontTx/>
              <a:buChar char="-"/>
            </a:pPr>
            <a:r>
              <a:rPr lang="en-US"/>
              <a:t>Each combinational path delay between any two registers is shorter than the cycle time.  </a:t>
            </a:r>
          </a:p>
          <a:p>
            <a:r>
              <a:rPr lang="en-US"/>
              <a:t>Note that the cycle time is given, and the last property can be verifying that all r paths whose delay is larger than the cycle time have at least a register.</a:t>
            </a:r>
          </a:p>
          <a:p>
            <a:pPr>
              <a:buFontTx/>
              <a:buChar char="-"/>
            </a:pP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6B632D9-4630-0E4C-BA1E-8D5DE2B683A7}" type="slidenum">
              <a:rPr lang="en-US"/>
              <a:pPr/>
              <a:t>43</a:t>
            </a:fld>
            <a:endParaRPr lang="en-US"/>
          </a:p>
        </p:txBody>
      </p:sp>
      <p:sp>
        <p:nvSpPr>
          <p:cNvPr id="15104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0403" name="Rectangle 3"/>
          <p:cNvSpPr>
            <a:spLocks noGrp="1" noChangeArrowheads="1"/>
          </p:cNvSpPr>
          <p:nvPr>
            <p:ph type="body" idx="1"/>
          </p:nvPr>
        </p:nvSpPr>
        <p:spPr/>
        <p:txBody>
          <a:bodyPr/>
          <a:lstStyle/>
          <a:p>
            <a:r>
              <a:rPr lang="en-US"/>
              <a:t>Instead of considering all paths, we zoom on those paths that are relevant.</a:t>
            </a:r>
          </a:p>
          <a:p>
            <a:r>
              <a:rPr lang="en-US"/>
              <a:t>Namely, given two nodes, such paths are those with the least register count, as they are the first that become combinational (if they are not already) when retiming is applied.</a:t>
            </a:r>
          </a:p>
          <a:p>
            <a:r>
              <a:rPr lang="en-US"/>
              <a:t>Thus, the critical delay between two vertices is the maximum delay on such paths.</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9543B8B-519F-ED4F-993E-CD2BE37F4D1A}" type="slidenum">
              <a:rPr lang="en-US"/>
              <a:pPr/>
              <a:t>44</a:t>
            </a:fld>
            <a:endParaRPr lang="en-US"/>
          </a:p>
        </p:txBody>
      </p:sp>
      <p:sp>
        <p:nvSpPr>
          <p:cNvPr id="15114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1427" name="Rectangle 3"/>
          <p:cNvSpPr>
            <a:spLocks noGrp="1" noChangeArrowheads="1"/>
          </p:cNvSpPr>
          <p:nvPr>
            <p:ph type="body" idx="1"/>
          </p:nvPr>
        </p:nvSpPr>
        <p:spPr/>
        <p:txBody>
          <a:bodyPr/>
          <a:lstStyle/>
          <a:p>
            <a:r>
              <a:rPr lang="en-US"/>
              <a:t>Consider vertices  v_a , v_e . There are two paths from v_a  to  v_e , namely  (v_a,v_b,v_c,v_e)  and  (v_a,v_b,v_c,v_d,v_e)   with weights 2 and 3 respectively.</a:t>
            </a:r>
          </a:p>
          <a:p>
            <a:r>
              <a:rPr lang="en-US"/>
              <a:t>Hence the former path matters, and the critical delay is  D(v_a,v_e) = 16 .</a:t>
            </a:r>
          </a:p>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DF7C978-C75A-F742-A3C3-13CAC66E03FA}" type="slidenum">
              <a:rPr lang="en-US"/>
              <a:pPr/>
              <a:t>45</a:t>
            </a:fld>
            <a:endParaRPr lang="en-US"/>
          </a:p>
        </p:txBody>
      </p:sp>
      <p:sp>
        <p:nvSpPr>
          <p:cNvPr id="15124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2451" name="Rectangle 3"/>
          <p:cNvSpPr>
            <a:spLocks noGrp="1" noChangeArrowheads="1"/>
          </p:cNvSpPr>
          <p:nvPr>
            <p:ph type="body" idx="1"/>
          </p:nvPr>
        </p:nvSpPr>
        <p:spPr/>
        <p:txBody>
          <a:bodyPr/>
          <a:lstStyle/>
          <a:p>
            <a:r>
              <a:rPr lang="en-US"/>
              <a:t>The crux of retiming is checking for feasibility. Given a cycle time, there is a legal retiming that makes the circuit to operate at that speed if two sets of constraints are satisfied. Note that the first set is static, i.e., depends on the graph topology, while the latter is dynamic, i.e., the shorter the clock period the more the constraints.</a:t>
            </a:r>
          </a:p>
          <a:p>
            <a:r>
              <a:rPr lang="en-US"/>
              <a:t>Legality of a retiming vector is equivalent to checking linear constraints.</a:t>
            </a:r>
          </a:p>
          <a:p>
            <a:r>
              <a:rPr lang="en-US"/>
              <a:t>There are several possible approaches. A convenient way is to transform the linear inequalities into a longest path problem. The inequalities are contradictory iff the corresponding graph has a positive cycle. If this is not the case, the longest path gives the retiming vector entries.</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A4914E0-6FB7-7348-A461-8BB4AB22E793}" type="slidenum">
              <a:rPr lang="en-US"/>
              <a:pPr/>
              <a:t>46</a:t>
            </a:fld>
            <a:endParaRPr lang="en-US"/>
          </a:p>
        </p:txBody>
      </p:sp>
      <p:sp>
        <p:nvSpPr>
          <p:cNvPr id="151347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3475" name="Rectangle 3"/>
          <p:cNvSpPr>
            <a:spLocks noGrp="1" noChangeArrowheads="1"/>
          </p:cNvSpPr>
          <p:nvPr>
            <p:ph type="body" idx="1"/>
          </p:nvPr>
        </p:nvSpPr>
        <p:spPr/>
        <p:txBody>
          <a:bodyPr/>
          <a:lstStyle/>
          <a:p>
            <a:r>
              <a:rPr lang="en-US"/>
              <a:t>A naive way to minimize the cycle-time in a network is to check is there exists a feasible retiming for decreasing values of the cycle time. For each tentative value of the cycle time, the set of inequalities is constructed, and a solution is sought for by invoking the Bellman-Ford algorithm.</a:t>
            </a:r>
          </a:p>
          <a:p>
            <a:r>
              <a:rPr lang="en-US"/>
              <a:t>A more efficient search can be done by noticing that the optimum cycle-time must match a path delay, for some vertex pair v_i, v_j. More specifically, in any network there exist a vertex pair v_i,v_j, such that the corresponding path delay equals the optimum cycle-time. Hence a binary search among the path delays provides the candidate values for the cycle-time, that are checked for feasibility by the Bellman-Ford algorithm.</a:t>
            </a:r>
          </a:p>
          <a:p>
            <a:r>
              <a:rPr lang="en-US"/>
              <a:t>The overall worst-case computational complexity is O(|V|3 log |V|), where the cubical term is due to the Bellman-Ford algorithm and the logarithmic one to the binary search. This is the original algorithm proposed by Leiserson and Saxe.</a:t>
            </a:r>
          </a:p>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DB35C14F-8EA2-D34F-9560-95D5D7786B75}" type="slidenum">
              <a:rPr lang="en-US"/>
              <a:pPr/>
              <a:t>47</a:t>
            </a:fld>
            <a:endParaRPr lang="en-US"/>
          </a:p>
        </p:txBody>
      </p:sp>
      <p:sp>
        <p:nvSpPr>
          <p:cNvPr id="151449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4499" name="Rectangle 3"/>
          <p:cNvSpPr>
            <a:spLocks noGrp="1" noChangeArrowheads="1"/>
          </p:cNvSpPr>
          <p:nvPr>
            <p:ph type="body" idx="1"/>
          </p:nvPr>
        </p:nvSpPr>
        <p:spPr/>
        <p:txBody>
          <a:bodyPr/>
          <a:lstStyle/>
          <a:p>
            <a:r>
              <a:rPr lang="en-US"/>
              <a:t>This example shows the original graph, as well as the static constraints that insure that no edge has a negative weight after retiming.</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ADF65DB-82FB-DA44-838F-321CD9C7C2BD}" type="slidenum">
              <a:rPr lang="en-US"/>
              <a:pPr/>
              <a:t>48</a:t>
            </a:fld>
            <a:endParaRPr lang="en-US"/>
          </a:p>
        </p:txBody>
      </p:sp>
      <p:sp>
        <p:nvSpPr>
          <p:cNvPr id="15155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5523" name="Rectangle 3"/>
          <p:cNvSpPr>
            <a:spLocks noGrp="1" noChangeArrowheads="1"/>
          </p:cNvSpPr>
          <p:nvPr>
            <p:ph type="body" idx="1"/>
          </p:nvPr>
        </p:nvSpPr>
        <p:spPr/>
        <p:txBody>
          <a:bodyPr/>
          <a:lstStyle/>
          <a:p>
            <a:r>
              <a:rPr lang="en-US"/>
              <a:t>This graph is called constraint graph. It is obtained from the original graph by reversing the signs. Note that this graph represents the static constraints.</a:t>
            </a:r>
          </a:p>
          <a:p>
            <a:r>
              <a:rPr lang="en-US"/>
              <a:t>Note that this graph represents the constraint for an infinitely slow clock rate.</a:t>
            </a:r>
          </a:p>
          <a:p>
            <a:r>
              <a:rPr lang="en-US"/>
              <a:t>Additional constraints related to the clock period are described in the sequel.</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AB07915-4F19-6249-AEB7-FCE5C20FFF7C}" type="slidenum">
              <a:rPr lang="en-US"/>
              <a:pPr/>
              <a:t>49</a:t>
            </a:fld>
            <a:endParaRPr lang="en-US"/>
          </a:p>
        </p:txBody>
      </p:sp>
      <p:sp>
        <p:nvSpPr>
          <p:cNvPr id="15165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6547" name="Rectangle 3"/>
          <p:cNvSpPr>
            <a:spLocks noGrp="1" noChangeArrowheads="1"/>
          </p:cNvSpPr>
          <p:nvPr>
            <p:ph type="body" idx="1"/>
          </p:nvPr>
        </p:nvSpPr>
        <p:spPr/>
        <p:txBody>
          <a:bodyPr/>
          <a:lstStyle/>
          <a:p>
            <a:r>
              <a:rPr lang="en-US"/>
              <a:t>This slide shows the outer shell of the algorithm.</a:t>
            </a:r>
          </a:p>
          <a:p>
            <a:r>
              <a:rPr lang="en-US"/>
              <a:t>The path delays, once sorted, are:  (33,30,27,26,24,23,21,20,19,17,16,14,13,12,10,9,7,6,3) .</a:t>
            </a:r>
          </a:p>
          <a:p>
            <a:r>
              <a:rPr lang="en-US"/>
              <a:t>The algorithm would then compute the inequalities that can be represented by  the constraint graph. </a:t>
            </a:r>
          </a:p>
          <a:p>
            <a:r>
              <a:rPr lang="en-US"/>
              <a:t>The binary search selects first the clock period=19 . </a:t>
            </a:r>
          </a:p>
          <a:p>
            <a:r>
              <a:rPr lang="en-US"/>
              <a:t>Then the clock-dependent constraints are constructed (see next slide), and the Bellman-Ford algorithm is applied. Since no positive cycle is detected, a feasible retiming exists for a cycle-time of 19 units. </a:t>
            </a:r>
          </a:p>
          <a:p>
            <a:r>
              <a:rPr lang="en-US"/>
              <a:t>Then, a clock period = 13  is selected.</a:t>
            </a:r>
          </a:p>
          <a:p>
            <a:r>
              <a:rPr lang="en-US"/>
              <a:t>Again, the inequalities are computed, and the Bellman-Ford algorithm is applied. Since no positive cycle is detected, a feasible retiming exists for a cycle-time of 13 units. </a:t>
            </a:r>
          </a:p>
          <a:p>
            <a:r>
              <a:rPr lang="en-US"/>
              <a:t>Last, other clock periods shorter than 13 are  tried. In all these cases, a positive cycle is found and there is no legal retiming. Thus 13 and its corresponding retiming is retained as the optimum solution.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131CBCC-DE57-1E4D-8A37-40055BF91520}" type="slidenum">
              <a:rPr lang="en-US"/>
              <a:pPr/>
              <a:t>5</a:t>
            </a:fld>
            <a:endParaRPr lang="en-US"/>
          </a:p>
        </p:txBody>
      </p:sp>
      <p:sp>
        <p:nvSpPr>
          <p:cNvPr id="14714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1491" name="Rectangle 3"/>
          <p:cNvSpPr>
            <a:spLocks noGrp="1" noChangeArrowheads="1"/>
          </p:cNvSpPr>
          <p:nvPr>
            <p:ph type="body" idx="1"/>
          </p:nvPr>
        </p:nvSpPr>
        <p:spPr/>
        <p:txBody>
          <a:bodyPr/>
          <a:lstStyle/>
          <a:p>
            <a:r>
              <a:rPr lang="en-US"/>
              <a:t>A convenient way to express the circuit behavior is by means of FSM models, e.g. state-transition diagrams. Thus, state-based representations have a behavioral flavor.</a:t>
            </a:r>
          </a:p>
          <a:p>
            <a:r>
              <a:rPr lang="en-US"/>
              <a:t>An alternative representation of the circuit behavior is by means of logic expressions in terms of time-labeled variables. As in the case of combinational circuits, it is often convenient to express the input/output behavior by means of a set of local expressions with mutual dependencies. This leads to circuit representations in terms of synchronous logic networks that express the interconnection of combinational modules and registers, </a:t>
            </a:r>
          </a:p>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302AE18-7A0D-8B41-8DAF-D0FF663F580B}" type="slidenum">
              <a:rPr lang="en-US"/>
              <a:pPr/>
              <a:t>50</a:t>
            </a:fld>
            <a:endParaRPr lang="en-US"/>
          </a:p>
        </p:txBody>
      </p:sp>
      <p:sp>
        <p:nvSpPr>
          <p:cNvPr id="151757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7571" name="Rectangle 3"/>
          <p:cNvSpPr>
            <a:spLocks noGrp="1" noChangeArrowheads="1"/>
          </p:cNvSpPr>
          <p:nvPr>
            <p:ph type="body" idx="1"/>
          </p:nvPr>
        </p:nvSpPr>
        <p:spPr/>
        <p:txBody>
          <a:bodyPr/>
          <a:lstStyle/>
          <a:p>
            <a:r>
              <a:rPr lang="en-US"/>
              <a:t>This constraint graph shows, in addition to the static constraints, the constraints that any path, with delay larger than 13, needs to have a register.</a:t>
            </a:r>
          </a:p>
          <a:p>
            <a:r>
              <a:rPr lang="en-US"/>
              <a:t>Equivalently, there is an edge between all vertex pairs that are endpoint of such paths, with a weight that guarantees that such path has at least a register after retiming.</a:t>
            </a: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A98BE5A-0163-934A-AE96-FD5D17B8409B}" type="slidenum">
              <a:rPr lang="en-US"/>
              <a:pPr/>
              <a:t>51</a:t>
            </a:fld>
            <a:endParaRPr lang="en-US"/>
          </a:p>
        </p:txBody>
      </p:sp>
      <p:sp>
        <p:nvSpPr>
          <p:cNvPr id="151859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8595" name="Rectangle 3"/>
          <p:cNvSpPr>
            <a:spLocks noGrp="1" noChangeArrowheads="1"/>
          </p:cNvSpPr>
          <p:nvPr>
            <p:ph type="body" idx="1"/>
          </p:nvPr>
        </p:nvSpPr>
        <p:spPr/>
        <p:txBody>
          <a:bodyPr/>
          <a:lstStyle/>
          <a:p>
            <a:r>
              <a:rPr lang="en-US"/>
              <a:t>Please note that this graph has no positive cycles.</a:t>
            </a:r>
          </a:p>
          <a:p>
            <a:r>
              <a:rPr lang="en-US"/>
              <a:t>Hence the inequalities are consistent. </a:t>
            </a:r>
          </a:p>
          <a:p>
            <a:r>
              <a:rPr lang="en-US"/>
              <a:t>A longest path from the origin gives the required retiming.</a:t>
            </a: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B07D9371-7684-9D40-8A80-DDD8179A0454}" type="slidenum">
              <a:rPr lang="en-US"/>
              <a:pPr/>
              <a:t>52</a:t>
            </a:fld>
            <a:endParaRPr lang="en-US"/>
          </a:p>
        </p:txBody>
      </p:sp>
      <p:sp>
        <p:nvSpPr>
          <p:cNvPr id="15196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19619" name="Rectangle 3"/>
          <p:cNvSpPr>
            <a:spLocks noGrp="1" noChangeArrowheads="1"/>
          </p:cNvSpPr>
          <p:nvPr>
            <p:ph type="body" idx="1"/>
          </p:nvPr>
        </p:nvSpPr>
        <p:spPr/>
        <p:txBody>
          <a:bodyPr/>
          <a:lstStyle/>
          <a:p>
            <a:r>
              <a:rPr lang="en-US"/>
              <a:t>This slide shows the original and the retimed graph.</a:t>
            </a:r>
          </a:p>
          <a:p>
            <a:r>
              <a:rPr lang="en-US"/>
              <a:t>Note that solution is not unique.</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61C0A0A-E869-9E44-83CC-A3FC621E6BA8}" type="slidenum">
              <a:rPr lang="en-US"/>
              <a:pPr/>
              <a:t>53</a:t>
            </a:fld>
            <a:endParaRPr lang="en-US"/>
          </a:p>
        </p:txBody>
      </p:sp>
      <p:sp>
        <p:nvSpPr>
          <p:cNvPr id="152064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0643" name="Rectangle 3"/>
          <p:cNvSpPr>
            <a:spLocks noGrp="1" noChangeArrowheads="1"/>
          </p:cNvSpPr>
          <p:nvPr>
            <p:ph type="body" idx="1"/>
          </p:nvPr>
        </p:nvSpPr>
        <p:spPr/>
        <p:txBody>
          <a:bodyPr/>
          <a:lstStyle/>
          <a:p>
            <a:r>
              <a:rPr lang="en-US"/>
              <a:t>Even though the classic retiming algorithm has polynomial-time complexity, its run time may be high. Computing and storing all pair path weights and delays, especially when the network is large. It is also inefficient when the network is sparse.</a:t>
            </a:r>
          </a:p>
          <a:p>
            <a:r>
              <a:rPr lang="en-US"/>
              <a:t>A relaxation method can be used to check the existence of a feasible retiming for a given cycle-time. This step can replace the Bellman-Ford algorithm.  </a:t>
            </a:r>
          </a:p>
          <a:p>
            <a:r>
              <a:rPr lang="en-US"/>
              <a:t>The algorithm uses the notion of data-ready time at each vertex, which is equal to the data-ready time of the combinational network obtained by deleting the edges with positive weights. </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EDFBD3C-5415-6F46-9122-972A76801A3F}" type="slidenum">
              <a:rPr lang="en-US"/>
              <a:pPr/>
              <a:t>54</a:t>
            </a:fld>
            <a:endParaRPr lang="en-US"/>
          </a:p>
        </p:txBody>
      </p:sp>
      <p:sp>
        <p:nvSpPr>
          <p:cNvPr id="152166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1667" name="Rectangle 3"/>
          <p:cNvSpPr>
            <a:spLocks noGrp="1" noChangeArrowheads="1"/>
          </p:cNvSpPr>
          <p:nvPr>
            <p:ph type="body" idx="1"/>
          </p:nvPr>
        </p:nvSpPr>
        <p:spPr/>
        <p:txBody>
          <a:bodyPr/>
          <a:lstStyle/>
          <a:p>
            <a:r>
              <a:rPr lang="en-US"/>
              <a:t>The relaxation algorithm looks for paths with excessive delays, and moves backward the head register to make them feasible. Unfortunately, since these registers are heads of other paths, then these paths may no longer be feasible. For this reason, the process needs to be iterated.</a:t>
            </a: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6D58202E-6D56-D34B-9650-1D5C3E83BB1F}" type="slidenum">
              <a:rPr lang="en-US"/>
              <a:pPr/>
              <a:t>55</a:t>
            </a:fld>
            <a:endParaRPr lang="en-US"/>
          </a:p>
        </p:txBody>
      </p:sp>
      <p:sp>
        <p:nvSpPr>
          <p:cNvPr id="15226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2691" name="Rectangle 3"/>
          <p:cNvSpPr>
            <a:spLocks noGrp="1" noChangeArrowheads="1"/>
          </p:cNvSpPr>
          <p:nvPr>
            <p:ph type="body" idx="1"/>
          </p:nvPr>
        </p:nvSpPr>
        <p:spPr/>
        <p:txBody>
          <a:bodyPr/>
          <a:lstStyle/>
          <a:p>
            <a:r>
              <a:rPr lang="en-US"/>
              <a:t>The relaxation algorithm is iterative in nature. At each iteration it computes the data-ready times and their maximum value. If this value is less than, or equal to, the given value clock period, the algorithm terminates successfully. Otherwise it searches for all those vertices whose data-ready times exceed the cycle-time, i.e. those vertices where the output signals is generated too late to be stored in a register.</a:t>
            </a:r>
          </a:p>
          <a:p>
            <a:r>
              <a:rPr lang="en-US"/>
              <a:t>It retimes then these vertices by one unit, i.e. it moves registers backwards  along those paths whose delay is too large. Since moving registers may create timing violations on some other paths, the process is iterated until a feasible retiming is found. A remarkable property of the algorithm is that, when the algorithm fails to find a solution in |V| iterations, then no feasible retiming exists for the given clock period.</a:t>
            </a:r>
          </a:p>
          <a:p>
            <a:endParaRPr lang="en-US"/>
          </a:p>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485E31D-9325-F348-96B4-0440B1E07F93}" type="slidenum">
              <a:rPr lang="en-US"/>
              <a:pPr/>
              <a:t>56</a:t>
            </a:fld>
            <a:endParaRPr lang="en-US"/>
          </a:p>
        </p:txBody>
      </p:sp>
      <p:sp>
        <p:nvSpPr>
          <p:cNvPr id="15237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3715" name="Rectangle 3"/>
          <p:cNvSpPr>
            <a:spLocks noGrp="1" noChangeArrowheads="1"/>
          </p:cNvSpPr>
          <p:nvPr>
            <p:ph type="body" idx="1"/>
          </p:nvPr>
        </p:nvSpPr>
        <p:spPr/>
        <p:txBody>
          <a:bodyPr/>
          <a:lstStyle/>
          <a:p>
            <a:r>
              <a:rPr lang="en-US"/>
              <a:t>Let us compute the data-ready times. Recall that cutting the edges with positive weights determines the combinational component of the circuit.</a:t>
            </a:r>
          </a:p>
          <a:p>
            <a:r>
              <a:rPr lang="en-US"/>
              <a:t>Thus, we can perform a network traversal starting from the vertices that are heads of edges with positive weights, that yields:</a:t>
            </a:r>
          </a:p>
          <a:p>
            <a:r>
              <a:rPr lang="en-US"/>
              <a:t> t_a = 3; t_b =3; t_c = 3; t_d = 3; t_e = 10; t_f =17; t_g = 24; t_h =24 .</a:t>
            </a:r>
          </a:p>
          <a:p>
            <a:r>
              <a:rPr lang="en-US"/>
              <a:t>Hence the subset of vertices to be retimed is  { t_f, t_g, t_h } . </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339DB88-27B1-BF47-8C99-0ADBDF98EED8}" type="slidenum">
              <a:rPr lang="en-US"/>
              <a:pPr/>
              <a:t>57</a:t>
            </a:fld>
            <a:endParaRPr lang="en-US"/>
          </a:p>
        </p:txBody>
      </p:sp>
      <p:sp>
        <p:nvSpPr>
          <p:cNvPr id="152473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4739" name="Rectangle 3"/>
          <p:cNvSpPr>
            <a:spLocks noGrp="1" noChangeArrowheads="1"/>
          </p:cNvSpPr>
          <p:nvPr>
            <p:ph type="body" idx="1"/>
          </p:nvPr>
        </p:nvSpPr>
        <p:spPr/>
        <p:txBody>
          <a:bodyPr/>
          <a:lstStyle/>
          <a:p>
            <a:r>
              <a:rPr lang="en-US"/>
              <a:t>The retimed network is shown above with the new edge weights.</a:t>
            </a:r>
          </a:p>
          <a:p>
            <a:r>
              <a:rPr lang="en-US"/>
              <a:t>We consider again the combinational component and we recompute then the data-ready times. Thus:  t_a = 17 ; t_b =3 ; t_c = 3; t_d = 3; t_e = 10; t_f =7; t_g = 14; t_h =14 .</a:t>
            </a:r>
          </a:p>
          <a:p>
            <a:r>
              <a:rPr lang="en-US"/>
              <a:t>Now the subset of vertices to be retimed is  { t_a, t_g, t_h } . </a:t>
            </a:r>
          </a:p>
          <a:p>
            <a:endParaRPr lang="en-US"/>
          </a:p>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7205C08-3204-9D47-A7AB-4A38ED4ACD42}" type="slidenum">
              <a:rPr lang="en-US"/>
              <a:pPr/>
              <a:t>58</a:t>
            </a:fld>
            <a:endParaRPr lang="en-US"/>
          </a:p>
        </p:txBody>
      </p:sp>
      <p:sp>
        <p:nvSpPr>
          <p:cNvPr id="15257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5763" name="Rectangle 3"/>
          <p:cNvSpPr>
            <a:spLocks noGrp="1" noChangeArrowheads="1"/>
          </p:cNvSpPr>
          <p:nvPr>
            <p:ph type="body" idx="1"/>
          </p:nvPr>
        </p:nvSpPr>
        <p:spPr/>
        <p:txBody>
          <a:bodyPr/>
          <a:lstStyle/>
          <a:p>
            <a:r>
              <a:rPr lang="en-US"/>
              <a:t>The newly retimed network is shown on the left.</a:t>
            </a:r>
          </a:p>
          <a:p>
            <a:r>
              <a:rPr lang="en-US"/>
              <a:t>We consider again the combinational component and determine the data-ready times, that are: t_a = 10 ; t_b =13 ; t_c = 3; t_d = 3; t_e = 10; t_f =7; t_g = 7; t_h =7 .</a:t>
            </a:r>
          </a:p>
          <a:p>
            <a:r>
              <a:rPr lang="en-US"/>
              <a:t>The network is timing feasible. </a:t>
            </a:r>
          </a:p>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4ECF173-1963-D247-BFC4-82C8179C69B8}" type="slidenum">
              <a:rPr lang="en-US"/>
              <a:pPr/>
              <a:t>59</a:t>
            </a:fld>
            <a:endParaRPr lang="en-US"/>
          </a:p>
        </p:txBody>
      </p:sp>
      <p:sp>
        <p:nvSpPr>
          <p:cNvPr id="15267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6787" name="Rectangle 3"/>
          <p:cNvSpPr>
            <a:spLocks noGrp="1" noChangeArrowheads="1"/>
          </p:cNvSpPr>
          <p:nvPr>
            <p:ph type="body" idx="1"/>
          </p:nvPr>
        </p:nvSpPr>
        <p:spPr/>
        <p:txBody>
          <a:bodyPr/>
          <a:lstStyle/>
          <a:p>
            <a:r>
              <a:rPr lang="en-US"/>
              <a:t>Retiming may affect the circuit area, because it may increase or decrease the number of registers in the circuit. Since retiming does not affect the functions associated with the vertices of the network, then the variation of the number of registers is the only relevant factor as far as area optimization by retiming is concerned.</a:t>
            </a:r>
          </a:p>
          <a:p>
            <a:r>
              <a:rPr lang="en-US"/>
              <a:t>Before explaining the method, let us recall that the synchronous network model splits multi-terminal nets into two-terminal ones. As a result, synchronous delays are modeled by weights on each edge. Consider a vertex with two (or more) fanout stems.</a:t>
            </a:r>
          </a:p>
          <a:p>
            <a:r>
              <a:rPr lang="en-US"/>
              <a:t>From an implementation standpoint, there is no reason for having independent registers on multiple fanout paths. Registers can be shared. </a:t>
            </a:r>
          </a:p>
          <a:p>
            <a:r>
              <a:rPr lang="en-US"/>
              <a:t>Nevertheless, retiming is simpler to apply with no register sharing.</a:t>
            </a:r>
          </a:p>
          <a:p>
            <a:r>
              <a:rPr lang="en-US"/>
              <a:t>Eventually, register sharing can be taken into account by a network transformation.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0E0D4EF-37FE-E44D-8508-7F606C0ABDA6}" type="slidenum">
              <a:rPr lang="en-US"/>
              <a:pPr/>
              <a:t>6</a:t>
            </a:fld>
            <a:endParaRPr lang="en-US"/>
          </a:p>
        </p:txBody>
      </p:sp>
      <p:sp>
        <p:nvSpPr>
          <p:cNvPr id="147558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5587" name="Rectangle 3"/>
          <p:cNvSpPr>
            <a:spLocks noGrp="1" noChangeArrowheads="1"/>
          </p:cNvSpPr>
          <p:nvPr>
            <p:ph type="body" idx="1"/>
          </p:nvPr>
        </p:nvSpPr>
        <p:spPr/>
        <p:txBody>
          <a:bodyPr/>
          <a:lstStyle/>
          <a:p>
            <a:r>
              <a:rPr lang="en-US"/>
              <a:t>Schematic flow of FSM optimization</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F3CAD040-A053-4648-A088-E88C1539202E}" type="slidenum">
              <a:rPr lang="en-US"/>
              <a:pPr/>
              <a:t>60</a:t>
            </a:fld>
            <a:endParaRPr lang="en-US"/>
          </a:p>
        </p:txBody>
      </p:sp>
      <p:sp>
        <p:nvSpPr>
          <p:cNvPr id="15278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7811" name="Rectangle 3"/>
          <p:cNvSpPr>
            <a:spLocks noGrp="1" noChangeArrowheads="1"/>
          </p:cNvSpPr>
          <p:nvPr>
            <p:ph type="body" idx="1"/>
          </p:nvPr>
        </p:nvSpPr>
        <p:spPr/>
        <p:txBody>
          <a:bodyPr/>
          <a:lstStyle/>
          <a:p>
            <a:r>
              <a:rPr lang="en-US"/>
              <a:t>This example shows the register sharing on a gate fanout.</a:t>
            </a:r>
          </a:p>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97E547A4-7F1B-0E4B-8597-280505EA59FA}" type="slidenum">
              <a:rPr lang="en-US"/>
              <a:pPr/>
              <a:t>61</a:t>
            </a:fld>
            <a:endParaRPr lang="en-US"/>
          </a:p>
        </p:txBody>
      </p:sp>
      <p:sp>
        <p:nvSpPr>
          <p:cNvPr id="152883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8835" name="Rectangle 3"/>
          <p:cNvSpPr>
            <a:spLocks noGrp="1" noChangeArrowheads="1"/>
          </p:cNvSpPr>
          <p:nvPr>
            <p:ph type="body" idx="1"/>
          </p:nvPr>
        </p:nvSpPr>
        <p:spPr/>
        <p:txBody>
          <a:bodyPr/>
          <a:lstStyle/>
          <a:p>
            <a:r>
              <a:rPr lang="en-US"/>
              <a:t>Consider a generic vertex that is retimed by r.</a:t>
            </a:r>
          </a:p>
          <a:p>
            <a:r>
              <a:rPr lang="en-US"/>
              <a:t>The local variation in register count is r (indegree - outdegree ).</a:t>
            </a:r>
          </a:p>
          <a:p>
            <a:r>
              <a:rPr lang="en-US"/>
              <a:t>Therefore, the overall variation of registers due to retiming is the sum over all vertices of this quantity. If we add the static constraint that insure that all edges are legal,</a:t>
            </a:r>
          </a:p>
          <a:p>
            <a:r>
              <a:rPr lang="en-US"/>
              <a:t>We can cast the problem into an integer linear program</a:t>
            </a: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AE84879-CBA0-5C4E-A147-1ED5434E6A9C}" type="slidenum">
              <a:rPr lang="en-US"/>
              <a:pPr/>
              <a:t>62</a:t>
            </a:fld>
            <a:endParaRPr lang="en-US"/>
          </a:p>
        </p:txBody>
      </p:sp>
      <p:sp>
        <p:nvSpPr>
          <p:cNvPr id="152985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29859" name="Rectangle 3"/>
          <p:cNvSpPr>
            <a:spLocks noGrp="1" noChangeArrowheads="1"/>
          </p:cNvSpPr>
          <p:nvPr>
            <p:ph type="body" idx="1"/>
          </p:nvPr>
        </p:nvSpPr>
        <p:spPr/>
        <p:txBody>
          <a:bodyPr/>
          <a:lstStyle/>
          <a:p>
            <a:r>
              <a:rPr lang="en-US"/>
              <a:t>If we consider timing constraints related to a given cycle time, then this constraint can be added in a straightforward way.</a:t>
            </a:r>
          </a:p>
          <a:p>
            <a:r>
              <a:rPr lang="en-US"/>
              <a:t>This formulation is also the linear programming dual of a minimum-cost flow</a:t>
            </a:r>
          </a:p>
          <a:p>
            <a:r>
              <a:rPr lang="en-US"/>
              <a:t>problem, that can be solved in polynomial time </a:t>
            </a: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2A55155-70FD-7045-9F80-DA67887E97AA}" type="slidenum">
              <a:rPr lang="en-US"/>
              <a:pPr/>
              <a:t>63</a:t>
            </a:fld>
            <a:endParaRPr lang="en-US"/>
          </a:p>
        </p:txBody>
      </p:sp>
      <p:sp>
        <p:nvSpPr>
          <p:cNvPr id="153088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0883" name="Rectangle 3"/>
          <p:cNvSpPr>
            <a:spLocks noGrp="1" noChangeArrowheads="1"/>
          </p:cNvSpPr>
          <p:nvPr>
            <p:ph type="body" idx="1"/>
          </p:nvPr>
        </p:nvSpPr>
        <p:spPr/>
        <p:txBody>
          <a:bodyPr/>
          <a:lstStyle/>
          <a:p>
            <a:r>
              <a:rPr lang="en-US"/>
              <a:t>Retiming is widely applicable to many problems, such as balancing delays in a pipelined circuit.</a:t>
            </a:r>
          </a:p>
          <a:p>
            <a:r>
              <a:rPr lang="en-US"/>
              <a:t>Peripheral retiming is a technique that aims at moving registers to the periphery of a circuit, so that a large combinational component can be optimized by a combinational logic transformations. This is followed by standard retiming.</a:t>
            </a:r>
          </a:p>
          <a:p>
            <a:r>
              <a:rPr lang="en-US"/>
              <a:t>Wire pipelining and retiming is of interest in advanced technologies, where propagation delays on wires need to be optimized by pipelining.</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5BC5013-5F26-3D42-B7FC-F04E46480D41}" type="slidenum">
              <a:rPr lang="en-US"/>
              <a:pPr/>
              <a:t>64</a:t>
            </a:fld>
            <a:endParaRPr lang="en-US"/>
          </a:p>
        </p:txBody>
      </p:sp>
      <p:sp>
        <p:nvSpPr>
          <p:cNvPr id="153190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1907" name="Rectangle 3"/>
          <p:cNvSpPr>
            <a:spLocks noGrp="1" noChangeArrowheads="1"/>
          </p:cNvSpPr>
          <p:nvPr>
            <p:ph type="body" idx="1"/>
          </p:nvPr>
        </p:nvSpPr>
        <p:spPr/>
        <p:txBody>
          <a:bodyPr/>
          <a:lstStyle/>
          <a:p>
            <a:r>
              <a:rPr lang="en-US"/>
              <a:t>In summary, retiming is widely applicable. It can be used at the logic abstraction level (where vertices represent logic gates) and at the architectural abstraction level (where vertices represent data path elements.</a:t>
            </a:r>
          </a:p>
          <a:p>
            <a:r>
              <a:rPr lang="en-US"/>
              <a:t>The algorithm is exact under mild assumptions; when these are not satisfied the algorithm still gives good heuristic solutions in a short computation time.</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09316D2-B844-4449-A84F-692FDA37F8E3}" type="slidenum">
              <a:rPr lang="en-US"/>
              <a:pPr/>
              <a:t>65</a:t>
            </a:fld>
            <a:endParaRPr lang="en-US"/>
          </a:p>
        </p:txBody>
      </p:sp>
      <p:sp>
        <p:nvSpPr>
          <p:cNvPr id="154521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5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73209A8-50CF-1B4D-8559-718C3487554F}" type="slidenum">
              <a:rPr lang="en-US"/>
              <a:pPr/>
              <a:t>66</a:t>
            </a:fld>
            <a:endParaRPr lang="en-US"/>
          </a:p>
        </p:txBody>
      </p:sp>
      <p:sp>
        <p:nvSpPr>
          <p:cNvPr id="153293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2931" name="Rectangle 3"/>
          <p:cNvSpPr>
            <a:spLocks noGrp="1" noChangeArrowheads="1"/>
          </p:cNvSpPr>
          <p:nvPr>
            <p:ph type="body" idx="1"/>
          </p:nvPr>
        </p:nvSpPr>
        <p:spPr/>
        <p:txBody>
          <a:bodyPr/>
          <a:lstStyle/>
          <a:p>
            <a:r>
              <a:rPr lang="en-US"/>
              <a:t>The structural and state-based models of synchronous circuits are related.</a:t>
            </a:r>
          </a:p>
          <a:p>
            <a:r>
              <a:rPr lang="en-US"/>
              <a:t>State encoding maps a state-based representation into a structural one.</a:t>
            </a:r>
          </a:p>
          <a:p>
            <a:r>
              <a:rPr lang="en-US"/>
              <a:t>State extraction does the reverse step.</a:t>
            </a:r>
          </a:p>
          <a:p>
            <a:r>
              <a:rPr lang="en-US"/>
              <a:t>Note that the state set size explodes quickly, as it grows exponentially with the number of registers. Circuits with 20 registers are very common and not even considered large, while 2exp20 is a large number. Thus, it is important that only reachable states are taken into account, because they are the only relevant ones. Implicit methods have been devised for FSM traversals that avoid the explicit state enumeration.</a:t>
            </a: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9673CE2-1399-3948-BA53-242B75D72E8B}" type="slidenum">
              <a:rPr lang="en-US"/>
              <a:pPr/>
              <a:t>67</a:t>
            </a:fld>
            <a:endParaRPr lang="en-US"/>
          </a:p>
        </p:txBody>
      </p:sp>
      <p:sp>
        <p:nvSpPr>
          <p:cNvPr id="153395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3955" name="Rectangle 3"/>
          <p:cNvSpPr>
            <a:spLocks noGrp="1" noChangeArrowheads="1"/>
          </p:cNvSpPr>
          <p:nvPr>
            <p:ph type="body" idx="1"/>
          </p:nvPr>
        </p:nvSpPr>
        <p:spPr/>
        <p:txBody>
          <a:bodyPr/>
          <a:lstStyle/>
          <a:p>
            <a:r>
              <a:rPr lang="en-US"/>
              <a:t>Consider the synchronous network with one input ( x ), one output ( z ) and two state variables ( p,q ).</a:t>
            </a:r>
          </a:p>
          <a:p>
            <a:r>
              <a:rPr lang="en-US"/>
              <a:t> Let the reset state correspond to the state assignment  p = 0 ; q = 0 .</a:t>
            </a:r>
          </a:p>
          <a:p>
            <a:r>
              <a:rPr lang="en-US"/>
              <a:t>There are at most four states, corresponding to the different polarity assignments of p  and  q . </a:t>
            </a:r>
          </a:p>
          <a:p>
            <a:r>
              <a:rPr lang="en-US"/>
              <a:t>We question if all four states are reachable from the reset state.</a:t>
            </a:r>
          </a:p>
          <a:p>
            <a:r>
              <a:rPr lang="en-US"/>
              <a:t>Next we shall attempt to construct a consistent state-transition  diagram.</a:t>
            </a:r>
          </a:p>
          <a:p>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AFCFA6D9-2565-CA49-A70E-2115AC0F799F}" type="slidenum">
              <a:rPr lang="en-US"/>
              <a:pPr/>
              <a:t>68</a:t>
            </a:fld>
            <a:endParaRPr lang="en-US"/>
          </a:p>
        </p:txBody>
      </p:sp>
      <p:sp>
        <p:nvSpPr>
          <p:cNvPr id="153497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4979" name="Rectangle 3"/>
          <p:cNvSpPr>
            <a:spLocks noGrp="1" noChangeArrowheads="1"/>
          </p:cNvSpPr>
          <p:nvPr>
            <p:ph type="body" idx="1"/>
          </p:nvPr>
        </p:nvSpPr>
        <p:spPr/>
        <p:txBody>
          <a:bodyPr/>
          <a:lstStyle/>
          <a:p>
            <a:r>
              <a:rPr lang="en-US"/>
              <a:t>We consider first an intuitive method for reachability analysis.</a:t>
            </a:r>
          </a:p>
          <a:p>
            <a:r>
              <a:rPr lang="en-US"/>
              <a:t>We are given the transition function f that maps present states into next states under some inputs.</a:t>
            </a:r>
          </a:p>
          <a:p>
            <a:r>
              <a:rPr lang="en-US"/>
              <a:t>We define a procedure that given a state (or a state set) yields the reachable states.</a:t>
            </a:r>
          </a:p>
          <a:p>
            <a:r>
              <a:rPr lang="en-US"/>
              <a:t>We capture these states as a Boolean function, represented as a BDD.</a:t>
            </a:r>
          </a:p>
          <a:p>
            <a:r>
              <a:rPr lang="en-US"/>
              <a:t>Starting from the reset state, we iterate this procedure until we find a fixed point.</a:t>
            </a:r>
          </a:p>
          <a:p>
            <a:r>
              <a:rPr lang="en-US"/>
              <a:t>The fixed point represents the reachable states.</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2FD033D1-E6F9-1347-AC93-C72B2BE39FEE}" type="slidenum">
              <a:rPr lang="en-US"/>
              <a:pPr/>
              <a:t>69</a:t>
            </a:fld>
            <a:endParaRPr lang="en-US"/>
          </a:p>
        </p:txBody>
      </p:sp>
      <p:sp>
        <p:nvSpPr>
          <p:cNvPr id="153600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6003" name="Rectangle 3"/>
          <p:cNvSpPr>
            <a:spLocks noGrp="1" noChangeArrowheads="1"/>
          </p:cNvSpPr>
          <p:nvPr>
            <p:ph type="body" idx="1"/>
          </p:nvPr>
        </p:nvSpPr>
        <p:spPr/>
        <p:txBody>
          <a:bodyPr/>
          <a:lstStyle/>
          <a:p>
            <a:r>
              <a:rPr lang="en-US"/>
              <a:t>Let  r_0  represent the reset state in terms of the state variables.</a:t>
            </a:r>
          </a:p>
          <a:p>
            <a:r>
              <a:rPr lang="en-US"/>
              <a:t>The states directly reachable from  r_0  are the image of  r_0  under f  and can be expressed implicitly as a function of the state variables.</a:t>
            </a:r>
          </a:p>
          <a:p>
            <a:r>
              <a:rPr lang="en-US"/>
              <a:t>Similarly, the states directly reachable from any state set represented implicitly by   r_k  are the image of  r_k  under  f .</a:t>
            </a:r>
          </a:p>
          <a:p>
            <a:r>
              <a:rPr lang="en-US"/>
              <a:t>By defining  r_k+1 to be the union of  r_k  and the image of  r_k  under  f , we specify an iterative method for implicit reachability computation.</a:t>
            </a:r>
          </a:p>
          <a:p>
            <a:r>
              <a:rPr lang="en-US"/>
              <a:t>The iteration terminates when a fixed point is reached,</a:t>
            </a:r>
          </a:p>
          <a:p>
            <a:r>
              <a:rPr lang="en-US"/>
              <a:t>i.e. when  r_k = r_k+1  for some value of  k. It terminates in a finite number of steps.</a:t>
            </a:r>
          </a:p>
          <a:p>
            <a:r>
              <a:rPr lang="en-US"/>
              <a:t>At the fixed point, the expression for  r_k  encapsulates all reachable states, whereas</a:t>
            </a:r>
          </a:p>
          <a:p>
            <a:r>
              <a:rPr lang="en-US"/>
              <a:t>its complement denotes unreachable states and represents dc conditions that can be used to optimize the circuit.</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BFC29B0-7938-B74C-A639-271DD758D8AB}" type="slidenum">
              <a:rPr lang="en-US"/>
              <a:pPr/>
              <a:t>7</a:t>
            </a:fld>
            <a:endParaRPr lang="en-US"/>
          </a:p>
        </p:txBody>
      </p:sp>
      <p:sp>
        <p:nvSpPr>
          <p:cNvPr id="1472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2515" name="Rectangle 3"/>
          <p:cNvSpPr>
            <a:spLocks noGrp="1" noChangeArrowheads="1"/>
          </p:cNvSpPr>
          <p:nvPr>
            <p:ph type="body" idx="1"/>
          </p:nvPr>
        </p:nvSpPr>
        <p:spPr/>
        <p:txBody>
          <a:bodyPr/>
          <a:lstStyle/>
          <a:p>
            <a:r>
              <a:rPr lang="en-US"/>
              <a:t>There are advantages and disadvantages for both models.  Optimization methods target both representations. Besides, it is possible to go from one representation style to the other by means of transformations, such as state encoding and state extraction.</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4702408B-BAA8-C443-AA0E-09D5A06C1444}" type="slidenum">
              <a:rPr lang="en-US"/>
              <a:pPr/>
              <a:t>70</a:t>
            </a:fld>
            <a:endParaRPr lang="en-US"/>
          </a:p>
        </p:txBody>
      </p:sp>
      <p:sp>
        <p:nvSpPr>
          <p:cNvPr id="153702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7027" name="Rectangle 3"/>
          <p:cNvSpPr>
            <a:spLocks noGrp="1" noChangeArrowheads="1"/>
          </p:cNvSpPr>
          <p:nvPr>
            <p:ph type="body" idx="1"/>
          </p:nvPr>
        </p:nvSpPr>
        <p:spPr/>
        <p:txBody>
          <a:bodyPr/>
          <a:lstStyle/>
          <a:p>
            <a:r>
              <a:rPr lang="en-US"/>
              <a:t>Consider again the synchronous network with a reset state is represented by (p=0; q=0). Thus r_0 = p'q'.</a:t>
            </a:r>
          </a:p>
          <a:p>
            <a:r>
              <a:rPr lang="en-US"/>
              <a:t>The state transition function is a vector, whose two components yield the next values for p and q for a given input x. </a:t>
            </a:r>
          </a:p>
          <a:p>
            <a:r>
              <a:rPr lang="en-US"/>
              <a:t>The state diagram on the right is not yet known at this stage. It is reported here to show the objective of this computation.</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1DF102B2-396D-3A48-B963-A6C41DA794FD}" type="slidenum">
              <a:rPr lang="en-US"/>
              <a:pPr/>
              <a:t>71</a:t>
            </a:fld>
            <a:endParaRPr lang="en-US"/>
          </a:p>
        </p:txBody>
      </p:sp>
      <p:sp>
        <p:nvSpPr>
          <p:cNvPr id="153805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8051" name="Rectangle 3"/>
          <p:cNvSpPr>
            <a:spLocks noGrp="1" noChangeArrowheads="1"/>
          </p:cNvSpPr>
          <p:nvPr>
            <p:ph type="body" idx="1"/>
          </p:nvPr>
        </p:nvSpPr>
        <p:spPr/>
        <p:txBody>
          <a:bodyPr/>
          <a:lstStyle/>
          <a:p>
            <a:r>
              <a:rPr lang="en-US"/>
              <a:t>The image of  p'q'  under  f  can be derived intuitively by considering that when  (p=0; q=0)  the function  f  reduces to  [ x</a:t>
            </a:r>
            <a:r>
              <a:rPr lang="ja-JP" altLang="en-US">
                <a:latin typeface="Arial"/>
              </a:rPr>
              <a:t>’</a:t>
            </a:r>
            <a:r>
              <a:rPr lang="en-US"/>
              <a:t> x] whose range is represented by vectors  [01]   and  [10] . </a:t>
            </a:r>
          </a:p>
          <a:p>
            <a:r>
              <a:rPr lang="en-US"/>
              <a:t>Equivalently, the states reachable from the reset state are encoded as:  (p=1; q=0)  and   (p=0; q=1) .</a:t>
            </a:r>
          </a:p>
          <a:p>
            <a:r>
              <a:rPr lang="en-US"/>
              <a:t>Therefore  r_1 = p'q' + pq' + p'q = p' + q' .</a:t>
            </a:r>
          </a:p>
          <a:p>
            <a:r>
              <a:rPr lang="en-US"/>
              <a:t>The image of r_1 under f is r_2 = p' + q' = r_1. </a:t>
            </a:r>
          </a:p>
          <a:p>
            <a:r>
              <a:rPr lang="en-US"/>
              <a:t>Thus the iteration has converged.</a:t>
            </a:r>
          </a:p>
          <a:p>
            <a:endParaRPr lang="en-US"/>
          </a:p>
          <a:p>
            <a:endParaRPr lang="en-US"/>
          </a:p>
          <a:p>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D9ED41F-DBB8-D842-96BB-034D793D0763}" type="slidenum">
              <a:rPr lang="en-US"/>
              <a:pPr/>
              <a:t>72</a:t>
            </a:fld>
            <a:endParaRPr lang="en-US"/>
          </a:p>
        </p:txBody>
      </p:sp>
      <p:sp>
        <p:nvSpPr>
          <p:cNvPr id="153907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39075" name="Rectangle 3"/>
          <p:cNvSpPr>
            <a:spLocks noGrp="1" noChangeArrowheads="1"/>
          </p:cNvSpPr>
          <p:nvPr>
            <p:ph type="body" idx="1"/>
          </p:nvPr>
        </p:nvSpPr>
        <p:spPr/>
        <p:txBody>
          <a:bodyPr/>
          <a:lstStyle/>
          <a:p>
            <a:r>
              <a:rPr lang="en-US"/>
              <a:t>The forward traversal allows us to determine that the FSM has 3 reachable states.</a:t>
            </a:r>
          </a:p>
          <a:p>
            <a:r>
              <a:rPr lang="en-US"/>
              <a:t>Now that the state set has been identified, the state-transition diagram can be constructed by determining the transitions which correspond to the edges of the graph.</a:t>
            </a:r>
          </a:p>
          <a:p>
            <a:r>
              <a:rPr lang="en-US"/>
              <a:t>The transition edges  and the qualifying inputs on the edges can be derived by computing the inverse image of the head state representation under f.</a:t>
            </a: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ECE6F2A9-540A-B34F-B060-C00EB7A13EC1}" type="slidenum">
              <a:rPr lang="en-US"/>
              <a:pPr/>
              <a:t>73</a:t>
            </a:fld>
            <a:endParaRPr lang="en-US"/>
          </a:p>
        </p:txBody>
      </p:sp>
      <p:sp>
        <p:nvSpPr>
          <p:cNvPr id="1540098"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0099" name="Rectangle 3"/>
          <p:cNvSpPr>
            <a:spLocks noGrp="1" noChangeArrowheads="1"/>
          </p:cNvSpPr>
          <p:nvPr>
            <p:ph type="body" idx="1"/>
          </p:nvPr>
        </p:nvSpPr>
        <p:spPr/>
        <p:txBody>
          <a:bodyPr/>
          <a:lstStyle/>
          <a:p>
            <a:r>
              <a:rPr lang="en-US"/>
              <a:t>Transitions into  s_0  corresponding to  p'q'  are identified by those patterns that make  f = [ 0 0].</a:t>
            </a:r>
          </a:p>
          <a:p>
            <a:r>
              <a:rPr lang="en-US"/>
              <a:t>Equivalently, they satisfy   (x'p'q' + pq)'(xp' + pq')' = x'p'q .</a:t>
            </a:r>
          </a:p>
          <a:p>
            <a:r>
              <a:rPr lang="en-US"/>
              <a:t>Hence there is a transition into state  s_0  from state  s_2  (encoded as   p'q ) under input  x' .</a:t>
            </a:r>
          </a:p>
          <a:p>
            <a:r>
              <a:rPr lang="en-US"/>
              <a:t>The corresponding primary output can be derived by evaluating the network in a straightforward way.</a:t>
            </a:r>
          </a:p>
          <a:p>
            <a:r>
              <a:rPr lang="en-US"/>
              <a:t>In this case, input  x=0  and state   p'q  yield  z=0 .</a:t>
            </a:r>
          </a:p>
          <a:p>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3E642CB8-6E38-9541-80BC-B632317D2E5A}" type="slidenum">
              <a:rPr lang="en-US"/>
              <a:pPr/>
              <a:t>74</a:t>
            </a:fld>
            <a:endParaRPr lang="en-US"/>
          </a:p>
        </p:txBody>
      </p:sp>
      <p:sp>
        <p:nvSpPr>
          <p:cNvPr id="154112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1123" name="Rectangle 3"/>
          <p:cNvSpPr>
            <a:spLocks noGrp="1" noChangeArrowheads="1"/>
          </p:cNvSpPr>
          <p:nvPr>
            <p:ph type="body" idx="1"/>
          </p:nvPr>
        </p:nvSpPr>
        <p:spPr/>
        <p:txBody>
          <a:bodyPr/>
          <a:lstStyle/>
          <a:p>
            <a:r>
              <a:rPr lang="en-US"/>
              <a:t>Reachability analysis can be performed using the state-transition relation, which is the characteristic equation of the state-transition function, and can be efficiently represented as a ROBDD.</a:t>
            </a:r>
          </a:p>
          <a:p>
            <a:r>
              <a:rPr lang="en-US"/>
              <a:t>Namely, the transition  relation links possible triples of inputs, present states and next-states.</a:t>
            </a:r>
          </a:p>
          <a:p>
            <a:r>
              <a:rPr lang="en-US"/>
              <a:t>The image of  r_k  under the state-transition function can be computed by ANDing the relation with the representation of r_k and by smoothing out the inputs x.</a:t>
            </a:r>
          </a:p>
          <a:p>
            <a:r>
              <a:rPr lang="en-US"/>
              <a:t>These operations are efficiently done with BDDs.</a:t>
            </a:r>
          </a:p>
          <a:p>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1B2BBAC-14EE-DB43-8ACF-2201DB808A60}" type="slidenum">
              <a:rPr lang="en-US"/>
              <a:pPr/>
              <a:t>75</a:t>
            </a:fld>
            <a:endParaRPr lang="en-US"/>
          </a:p>
        </p:txBody>
      </p:sp>
      <p:sp>
        <p:nvSpPr>
          <p:cNvPr id="1542146"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542147" name="Rectangle 3"/>
          <p:cNvSpPr>
            <a:spLocks noGrp="1" noChangeArrowheads="1"/>
          </p:cNvSpPr>
          <p:nvPr>
            <p:ph type="body" idx="1"/>
          </p:nvPr>
        </p:nvSpPr>
        <p:spPr/>
        <p:txBody>
          <a:bodyPr/>
          <a:lstStyle/>
          <a:p>
            <a:r>
              <a:rPr lang="en-US" dirty="0"/>
              <a:t>State extraction is useful for both synthesis and verification.</a:t>
            </a:r>
          </a:p>
          <a:p>
            <a:r>
              <a:rPr lang="en-US" dirty="0"/>
              <a:t>It can be done efficiently via implicit traversal in forward and backward direction of the transition relation, which in turn can be derived from a structural representation of the network.</a:t>
            </a:r>
          </a:p>
          <a:p>
            <a:r>
              <a:rPr lang="en-US" dirty="0"/>
              <a:t>With this formalism, it has been  possible to develop algorithms for FSM traversal applicable to sequential circuits with potential large state sets (e.g. 10exp60). </a:t>
            </a:r>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868E3DFC-02BD-9040-83E4-D65AAFE4A623}" type="slidenum">
              <a:rPr lang="en-US"/>
              <a:pPr/>
              <a:t>8</a:t>
            </a:fld>
            <a:endParaRPr lang="en-US"/>
          </a:p>
        </p:txBody>
      </p:sp>
      <p:sp>
        <p:nvSpPr>
          <p:cNvPr id="1474562"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4563" name="Rectangle 3"/>
          <p:cNvSpPr>
            <a:spLocks noGrp="1" noChangeArrowheads="1"/>
          </p:cNvSpPr>
          <p:nvPr>
            <p:ph type="body" idx="1"/>
          </p:nvPr>
        </p:nvSpPr>
        <p:spPr/>
        <p:txBody>
          <a:bodyPr/>
          <a:lstStyle/>
          <a:p>
            <a:r>
              <a:rPr lang="en-US"/>
              <a:t>A typical flow in sequential optimization targets the FSM models first.</a:t>
            </a:r>
          </a:p>
          <a:p>
            <a:r>
              <a:rPr lang="en-US"/>
              <a:t>Here state minimization attempts to reduce the size of the representation.</a:t>
            </a:r>
          </a:p>
          <a:p>
            <a:r>
              <a:rPr lang="en-US"/>
              <a:t>State encoding then maps the state-based model into a network model.</a:t>
            </a:r>
          </a:p>
          <a:p>
            <a:r>
              <a:rPr lang="en-US"/>
              <a:t>Circuit performance can be enhanced by retiming.</a:t>
            </a:r>
          </a:p>
          <a:p>
            <a:r>
              <a:rPr lang="en-US"/>
              <a:t>If desirable, state extraction can be used to obtain a state-based representation of the optimized circuit, possibly for verification but also for further optimization purposes.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5BD3E00B-ADE7-6045-8706-AB4CBD9A01C6}" type="slidenum">
              <a:rPr lang="en-US"/>
              <a:pPr/>
              <a:t>9</a:t>
            </a:fld>
            <a:endParaRPr lang="en-US"/>
          </a:p>
        </p:txBody>
      </p:sp>
      <p:sp>
        <p:nvSpPr>
          <p:cNvPr id="147661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1476611" name="Rectangle 3"/>
          <p:cNvSpPr>
            <a:spLocks noGrp="1" noChangeArrowheads="1"/>
          </p:cNvSpPr>
          <p:nvPr>
            <p:ph type="body" idx="1"/>
          </p:nvPr>
        </p:nvSpPr>
        <p:spPr/>
        <p:txBody>
          <a:bodyPr/>
          <a:lstStyle/>
          <a:p>
            <a:r>
              <a:rPr lang="en-US"/>
              <a:t>This is the standard FSM definition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59490" name="Rectangle 2"/>
          <p:cNvSpPr>
            <a:spLocks noGrp="1" noChangeArrowheads="1"/>
          </p:cNvSpPr>
          <p:nvPr>
            <p:ph type="ctrTitle"/>
          </p:nvPr>
        </p:nvSpPr>
        <p:spPr>
          <a:xfrm>
            <a:off x="254000" y="609600"/>
            <a:ext cx="7772400" cy="1143000"/>
          </a:xfrm>
        </p:spPr>
        <p:txBody>
          <a:bodyPr/>
          <a:lstStyle>
            <a:lvl1pPr>
              <a:defRPr sz="2800"/>
            </a:lvl1pPr>
          </a:lstStyle>
          <a:p>
            <a:pPr lvl="0"/>
            <a:r>
              <a:rPr lang="en-US" noProof="0"/>
              <a:t>&lt;Title&gt;</a:t>
            </a:r>
          </a:p>
        </p:txBody>
      </p:sp>
      <p:sp>
        <p:nvSpPr>
          <p:cNvPr id="959491" name="Rectangle 3"/>
          <p:cNvSpPr>
            <a:spLocks noGrp="1" noChangeArrowheads="1"/>
          </p:cNvSpPr>
          <p:nvPr>
            <p:ph type="subTitle" idx="1"/>
          </p:nvPr>
        </p:nvSpPr>
        <p:spPr>
          <a:xfrm>
            <a:off x="1276350" y="2900363"/>
            <a:ext cx="6400800" cy="1752600"/>
          </a:xfrm>
        </p:spPr>
        <p:txBody>
          <a:bodyPr/>
          <a:lstStyle>
            <a:lvl1pPr marL="0" indent="0" algn="ctr">
              <a:lnSpc>
                <a:spcPct val="95000"/>
              </a:lnSpc>
              <a:buFont typeface="Monotype Sorts" charset="0"/>
              <a:buNone/>
              <a:defRPr sz="2000"/>
            </a:lvl1pPr>
          </a:lstStyle>
          <a:p>
            <a:pPr lvl="0"/>
            <a:r>
              <a:rPr lang="en-US" noProof="0"/>
              <a:t>&lt;name&gt;</a:t>
            </a:r>
          </a:p>
        </p:txBody>
      </p:sp>
      <p:sp>
        <p:nvSpPr>
          <p:cNvPr id="959597" name="Rectangle 109"/>
          <p:cNvSpPr>
            <a:spLocks noGrp="1" noChangeArrowheads="1"/>
          </p:cNvSpPr>
          <p:nvPr>
            <p:ph type="ftr" sz="quarter" idx="3"/>
          </p:nvPr>
        </p:nvSpPr>
        <p:spPr>
          <a:xfrm>
            <a:off x="3124200" y="6245225"/>
            <a:ext cx="2895600" cy="476250"/>
          </a:xfrm>
        </p:spPr>
        <p:txBody>
          <a:bodyPr/>
          <a:lstStyle>
            <a:lvl1pPr>
              <a:defRPr/>
            </a:lvl1pPr>
          </a:lstStyle>
          <a:p>
            <a:r>
              <a:rPr lang="en-US"/>
              <a:t>(c) Giovanni De Micheli</a:t>
            </a:r>
          </a:p>
        </p:txBody>
      </p:sp>
      <p:sp>
        <p:nvSpPr>
          <p:cNvPr id="959598" name="Rectangle 110"/>
          <p:cNvSpPr>
            <a:spLocks noGrp="1" noChangeArrowheads="1"/>
          </p:cNvSpPr>
          <p:nvPr>
            <p:ph type="sldNum" sz="quarter" idx="4"/>
          </p:nvPr>
        </p:nvSpPr>
        <p:spPr>
          <a:xfrm>
            <a:off x="6553200" y="6245225"/>
            <a:ext cx="2133600" cy="476250"/>
          </a:xfrm>
        </p:spPr>
        <p:txBody>
          <a:bodyPr/>
          <a:lstStyle>
            <a:lvl1pPr>
              <a:defRPr/>
            </a:lvl1pPr>
          </a:lstStyle>
          <a:p>
            <a:fld id="{7F6297E8-68C7-BF44-9F16-6FC49FCE34BE}"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4E0F0C3F-312C-EE48-9B31-810A08A55392}" type="slidenum">
              <a:rPr lang="en-US"/>
              <a:pPr/>
              <a:t>‹#›</a:t>
            </a:fld>
            <a:endParaRPr lang="en-US"/>
          </a:p>
        </p:txBody>
      </p:sp>
    </p:spTree>
    <p:extLst>
      <p:ext uri="{BB962C8B-B14F-4D97-AF65-F5344CB8AC3E}">
        <p14:creationId xmlns:p14="http://schemas.microsoft.com/office/powerpoint/2010/main" val="2952807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0" y="203200"/>
            <a:ext cx="2178050" cy="6083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203200"/>
            <a:ext cx="6381750" cy="6083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CECF7338-4E1A-9F4A-8AB0-A12EC5E380E7}" type="slidenum">
              <a:rPr lang="en-US"/>
              <a:pPr/>
              <a:t>‹#›</a:t>
            </a:fld>
            <a:endParaRPr lang="en-US"/>
          </a:p>
        </p:txBody>
      </p:sp>
    </p:spTree>
    <p:extLst>
      <p:ext uri="{BB962C8B-B14F-4D97-AF65-F5344CB8AC3E}">
        <p14:creationId xmlns:p14="http://schemas.microsoft.com/office/powerpoint/2010/main" val="3534205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a:xfrm>
            <a:off x="38100" y="6340475"/>
            <a:ext cx="2895600" cy="476250"/>
          </a:xfrm>
        </p:spPr>
        <p:txBody>
          <a:bodyPr/>
          <a:lstStyle>
            <a:lvl1pPr>
              <a:defRPr/>
            </a:lvl1pPr>
          </a:lstStyle>
          <a:p>
            <a:r>
              <a:rPr lang="en-US"/>
              <a:t>(c) Giovanni De Micheli</a:t>
            </a:r>
          </a:p>
        </p:txBody>
      </p:sp>
      <p:sp>
        <p:nvSpPr>
          <p:cNvPr id="6" name="Slide Number Placeholder 5"/>
          <p:cNvSpPr>
            <a:spLocks noGrp="1"/>
          </p:cNvSpPr>
          <p:nvPr>
            <p:ph type="sldNum" sz="quarter" idx="11"/>
          </p:nvPr>
        </p:nvSpPr>
        <p:spPr>
          <a:xfrm>
            <a:off x="6705600" y="6365875"/>
            <a:ext cx="2133600" cy="476250"/>
          </a:xfrm>
        </p:spPr>
        <p:txBody>
          <a:bodyPr/>
          <a:lstStyle>
            <a:lvl1pPr>
              <a:defRPr/>
            </a:lvl1pPr>
          </a:lstStyle>
          <a:p>
            <a:fld id="{87DFB842-46D7-814F-BED7-9070AE7E298E}" type="slidenum">
              <a:rPr lang="en-US"/>
              <a:pPr/>
              <a:t>‹#›</a:t>
            </a:fld>
            <a:endParaRPr lang="en-US"/>
          </a:p>
        </p:txBody>
      </p:sp>
    </p:spTree>
    <p:extLst>
      <p:ext uri="{BB962C8B-B14F-4D97-AF65-F5344CB8AC3E}">
        <p14:creationId xmlns:p14="http://schemas.microsoft.com/office/powerpoint/2010/main" val="2223023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54550" y="10795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54550" y="37592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0"/>
          </p:nvPr>
        </p:nvSpPr>
        <p:spPr>
          <a:xfrm>
            <a:off x="38100" y="6340475"/>
            <a:ext cx="2895600" cy="476250"/>
          </a:xfrm>
        </p:spPr>
        <p:txBody>
          <a:bodyPr/>
          <a:lstStyle>
            <a:lvl1pPr>
              <a:defRPr/>
            </a:lvl1pPr>
          </a:lstStyle>
          <a:p>
            <a:r>
              <a:rPr lang="en-US"/>
              <a:t>(c) Giovanni De Micheli</a:t>
            </a:r>
          </a:p>
        </p:txBody>
      </p:sp>
      <p:sp>
        <p:nvSpPr>
          <p:cNvPr id="7" name="Slide Number Placeholder 6"/>
          <p:cNvSpPr>
            <a:spLocks noGrp="1"/>
          </p:cNvSpPr>
          <p:nvPr>
            <p:ph type="sldNum" sz="quarter" idx="11"/>
          </p:nvPr>
        </p:nvSpPr>
        <p:spPr>
          <a:xfrm>
            <a:off x="6705600" y="6365875"/>
            <a:ext cx="2133600" cy="476250"/>
          </a:xfrm>
        </p:spPr>
        <p:txBody>
          <a:bodyPr/>
          <a:lstStyle>
            <a:lvl1pPr>
              <a:defRPr/>
            </a:lvl1pPr>
          </a:lstStyle>
          <a:p>
            <a:fld id="{C545E5EB-E776-4846-9D4B-29EC0CAAC2FC}" type="slidenum">
              <a:rPr lang="en-US"/>
              <a:pPr/>
              <a:t>‹#›</a:t>
            </a:fld>
            <a:endParaRPr lang="en-US"/>
          </a:p>
        </p:txBody>
      </p:sp>
    </p:spTree>
    <p:extLst>
      <p:ext uri="{BB962C8B-B14F-4D97-AF65-F5344CB8AC3E}">
        <p14:creationId xmlns:p14="http://schemas.microsoft.com/office/powerpoint/2010/main" val="9640941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1300" y="203200"/>
            <a:ext cx="8699500" cy="685800"/>
          </a:xfrm>
        </p:spPr>
        <p:txBody>
          <a:bodyPr/>
          <a:lstStyle/>
          <a:p>
            <a:r>
              <a:rPr lang="en-US"/>
              <a:t>Click to edit Master title style</a:t>
            </a:r>
          </a:p>
        </p:txBody>
      </p:sp>
      <p:sp>
        <p:nvSpPr>
          <p:cNvPr id="3" name="Text Placeholder 2"/>
          <p:cNvSpPr>
            <a:spLocks noGrp="1"/>
          </p:cNvSpPr>
          <p:nvPr>
            <p:ph type="body" sz="half" idx="1"/>
          </p:nvPr>
        </p:nvSpPr>
        <p:spPr>
          <a:xfrm>
            <a:off x="228600" y="1079500"/>
            <a:ext cx="4273550" cy="520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54550" y="10795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54550" y="3759200"/>
            <a:ext cx="4273550" cy="2527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0"/>
          </p:nvPr>
        </p:nvSpPr>
        <p:spPr>
          <a:xfrm>
            <a:off x="38100" y="6340475"/>
            <a:ext cx="2895600" cy="476250"/>
          </a:xfrm>
        </p:spPr>
        <p:txBody>
          <a:bodyPr/>
          <a:lstStyle>
            <a:lvl1pPr>
              <a:defRPr/>
            </a:lvl1pPr>
          </a:lstStyle>
          <a:p>
            <a:r>
              <a:rPr lang="en-US"/>
              <a:t>(c) Giovanni De Micheli</a:t>
            </a:r>
          </a:p>
        </p:txBody>
      </p:sp>
      <p:sp>
        <p:nvSpPr>
          <p:cNvPr id="7" name="Slide Number Placeholder 6"/>
          <p:cNvSpPr>
            <a:spLocks noGrp="1"/>
          </p:cNvSpPr>
          <p:nvPr>
            <p:ph type="sldNum" sz="quarter" idx="11"/>
          </p:nvPr>
        </p:nvSpPr>
        <p:spPr>
          <a:xfrm>
            <a:off x="6705600" y="6365875"/>
            <a:ext cx="2133600" cy="476250"/>
          </a:xfrm>
        </p:spPr>
        <p:txBody>
          <a:bodyPr/>
          <a:lstStyle>
            <a:lvl1pPr>
              <a:defRPr/>
            </a:lvl1pPr>
          </a:lstStyle>
          <a:p>
            <a:fld id="{CE1B453E-2DA6-7645-93E2-EDFC6EEC1A59}" type="slidenum">
              <a:rPr lang="en-US"/>
              <a:pPr/>
              <a:t>‹#›</a:t>
            </a:fld>
            <a:endParaRPr lang="en-US"/>
          </a:p>
        </p:txBody>
      </p:sp>
    </p:spTree>
    <p:extLst>
      <p:ext uri="{BB962C8B-B14F-4D97-AF65-F5344CB8AC3E}">
        <p14:creationId xmlns:p14="http://schemas.microsoft.com/office/powerpoint/2010/main" val="2789445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78ABC6D3-FD95-004C-878D-3AAACF6172B3}" type="slidenum">
              <a:rPr lang="en-US"/>
              <a:pPr/>
              <a:t>‹#›</a:t>
            </a:fld>
            <a:endParaRPr lang="en-US"/>
          </a:p>
        </p:txBody>
      </p:sp>
    </p:spTree>
    <p:extLst>
      <p:ext uri="{BB962C8B-B14F-4D97-AF65-F5344CB8AC3E}">
        <p14:creationId xmlns:p14="http://schemas.microsoft.com/office/powerpoint/2010/main" val="3769059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 Giovanni De Micheli</a:t>
            </a:r>
          </a:p>
        </p:txBody>
      </p:sp>
      <p:sp>
        <p:nvSpPr>
          <p:cNvPr id="5" name="Slide Number Placeholder 4"/>
          <p:cNvSpPr>
            <a:spLocks noGrp="1"/>
          </p:cNvSpPr>
          <p:nvPr>
            <p:ph type="sldNum" sz="quarter" idx="11"/>
          </p:nvPr>
        </p:nvSpPr>
        <p:spPr/>
        <p:txBody>
          <a:bodyPr/>
          <a:lstStyle>
            <a:lvl1pPr>
              <a:defRPr/>
            </a:lvl1pPr>
          </a:lstStyle>
          <a:p>
            <a:fld id="{8CB1034F-4D86-3D46-9168-D907F2B7B02A}" type="slidenum">
              <a:rPr lang="en-US"/>
              <a:pPr/>
              <a:t>‹#›</a:t>
            </a:fld>
            <a:endParaRPr lang="en-US"/>
          </a:p>
        </p:txBody>
      </p:sp>
    </p:spTree>
    <p:extLst>
      <p:ext uri="{BB962C8B-B14F-4D97-AF65-F5344CB8AC3E}">
        <p14:creationId xmlns:p14="http://schemas.microsoft.com/office/powerpoint/2010/main" val="3101091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4550" y="1079500"/>
            <a:ext cx="4273550" cy="520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B8BAD6E6-7981-F749-A7BF-022DE9087BD8}" type="slidenum">
              <a:rPr lang="en-US"/>
              <a:pPr/>
              <a:t>‹#›</a:t>
            </a:fld>
            <a:endParaRPr lang="en-US"/>
          </a:p>
        </p:txBody>
      </p:sp>
    </p:spTree>
    <p:extLst>
      <p:ext uri="{BB962C8B-B14F-4D97-AF65-F5344CB8AC3E}">
        <p14:creationId xmlns:p14="http://schemas.microsoft.com/office/powerpoint/2010/main" val="236566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 Giovanni De Micheli</a:t>
            </a:r>
          </a:p>
        </p:txBody>
      </p:sp>
      <p:sp>
        <p:nvSpPr>
          <p:cNvPr id="8" name="Slide Number Placeholder 7"/>
          <p:cNvSpPr>
            <a:spLocks noGrp="1"/>
          </p:cNvSpPr>
          <p:nvPr>
            <p:ph type="sldNum" sz="quarter" idx="11"/>
          </p:nvPr>
        </p:nvSpPr>
        <p:spPr/>
        <p:txBody>
          <a:bodyPr/>
          <a:lstStyle>
            <a:lvl1pPr>
              <a:defRPr/>
            </a:lvl1pPr>
          </a:lstStyle>
          <a:p>
            <a:fld id="{1E4AA152-9219-7941-8636-802A3C36CCCF}" type="slidenum">
              <a:rPr lang="en-US"/>
              <a:pPr/>
              <a:t>‹#›</a:t>
            </a:fld>
            <a:endParaRPr lang="en-US"/>
          </a:p>
        </p:txBody>
      </p:sp>
    </p:spTree>
    <p:extLst>
      <p:ext uri="{BB962C8B-B14F-4D97-AF65-F5344CB8AC3E}">
        <p14:creationId xmlns:p14="http://schemas.microsoft.com/office/powerpoint/2010/main" val="4226596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 Giovanni De Micheli</a:t>
            </a:r>
          </a:p>
        </p:txBody>
      </p:sp>
      <p:sp>
        <p:nvSpPr>
          <p:cNvPr id="4" name="Slide Number Placeholder 3"/>
          <p:cNvSpPr>
            <a:spLocks noGrp="1"/>
          </p:cNvSpPr>
          <p:nvPr>
            <p:ph type="sldNum" sz="quarter" idx="11"/>
          </p:nvPr>
        </p:nvSpPr>
        <p:spPr/>
        <p:txBody>
          <a:bodyPr/>
          <a:lstStyle>
            <a:lvl1pPr>
              <a:defRPr/>
            </a:lvl1pPr>
          </a:lstStyle>
          <a:p>
            <a:fld id="{5A3A3508-1266-EC45-9814-19A2E7DC610D}" type="slidenum">
              <a:rPr lang="en-US"/>
              <a:pPr/>
              <a:t>‹#›</a:t>
            </a:fld>
            <a:endParaRPr lang="en-US"/>
          </a:p>
        </p:txBody>
      </p:sp>
    </p:spTree>
    <p:extLst>
      <p:ext uri="{BB962C8B-B14F-4D97-AF65-F5344CB8AC3E}">
        <p14:creationId xmlns:p14="http://schemas.microsoft.com/office/powerpoint/2010/main" val="404205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 Giovanni De Micheli</a:t>
            </a:r>
          </a:p>
        </p:txBody>
      </p:sp>
      <p:sp>
        <p:nvSpPr>
          <p:cNvPr id="3" name="Slide Number Placeholder 2"/>
          <p:cNvSpPr>
            <a:spLocks noGrp="1"/>
          </p:cNvSpPr>
          <p:nvPr>
            <p:ph type="sldNum" sz="quarter" idx="11"/>
          </p:nvPr>
        </p:nvSpPr>
        <p:spPr/>
        <p:txBody>
          <a:bodyPr/>
          <a:lstStyle>
            <a:lvl1pPr>
              <a:defRPr/>
            </a:lvl1pPr>
          </a:lstStyle>
          <a:p>
            <a:fld id="{23ABCC7E-70DE-DD49-9C04-B5E56925E585}" type="slidenum">
              <a:rPr lang="en-US"/>
              <a:pPr/>
              <a:t>‹#›</a:t>
            </a:fld>
            <a:endParaRPr lang="en-US"/>
          </a:p>
        </p:txBody>
      </p:sp>
    </p:spTree>
    <p:extLst>
      <p:ext uri="{BB962C8B-B14F-4D97-AF65-F5344CB8AC3E}">
        <p14:creationId xmlns:p14="http://schemas.microsoft.com/office/powerpoint/2010/main" val="3754934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30A4BD34-877C-C045-8E6C-1B332FAE30A6}" type="slidenum">
              <a:rPr lang="en-US"/>
              <a:pPr/>
              <a:t>‹#›</a:t>
            </a:fld>
            <a:endParaRPr lang="en-US"/>
          </a:p>
        </p:txBody>
      </p:sp>
    </p:spTree>
    <p:extLst>
      <p:ext uri="{BB962C8B-B14F-4D97-AF65-F5344CB8AC3E}">
        <p14:creationId xmlns:p14="http://schemas.microsoft.com/office/powerpoint/2010/main" val="2352624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 Giovanni De Micheli</a:t>
            </a:r>
          </a:p>
        </p:txBody>
      </p:sp>
      <p:sp>
        <p:nvSpPr>
          <p:cNvPr id="6" name="Slide Number Placeholder 5"/>
          <p:cNvSpPr>
            <a:spLocks noGrp="1"/>
          </p:cNvSpPr>
          <p:nvPr>
            <p:ph type="sldNum" sz="quarter" idx="11"/>
          </p:nvPr>
        </p:nvSpPr>
        <p:spPr/>
        <p:txBody>
          <a:bodyPr/>
          <a:lstStyle>
            <a:lvl1pPr>
              <a:defRPr/>
            </a:lvl1pPr>
          </a:lstStyle>
          <a:p>
            <a:fld id="{2D85B4FF-E587-354B-A80E-FD49FAAF935D}" type="slidenum">
              <a:rPr lang="en-US"/>
              <a:pPr/>
              <a:t>‹#›</a:t>
            </a:fld>
            <a:endParaRPr lang="en-US"/>
          </a:p>
        </p:txBody>
      </p:sp>
    </p:spTree>
    <p:extLst>
      <p:ext uri="{BB962C8B-B14F-4D97-AF65-F5344CB8AC3E}">
        <p14:creationId xmlns:p14="http://schemas.microsoft.com/office/powerpoint/2010/main" val="4153479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8466" name="Rectangle 2"/>
          <p:cNvSpPr>
            <a:spLocks noGrp="1" noChangeArrowheads="1"/>
          </p:cNvSpPr>
          <p:nvPr>
            <p:ph type="title"/>
          </p:nvPr>
        </p:nvSpPr>
        <p:spPr bwMode="auto">
          <a:xfrm>
            <a:off x="241300" y="203200"/>
            <a:ext cx="8699500"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075" tIns="46038" rIns="92075" bIns="46038" numCol="1" anchor="ctr" anchorCtr="0" compatLnSpc="1">
            <a:prstTxWarp prst="textNoShape">
              <a:avLst/>
            </a:prstTxWarp>
          </a:bodyPr>
          <a:lstStyle/>
          <a:p>
            <a:pPr lvl="0"/>
            <a:r>
              <a:rPr lang="en-US"/>
              <a:t>Slide Title</a:t>
            </a:r>
          </a:p>
        </p:txBody>
      </p:sp>
      <p:sp>
        <p:nvSpPr>
          <p:cNvPr id="958467" name="Rectangle 3"/>
          <p:cNvSpPr>
            <a:spLocks noGrp="1" noChangeArrowheads="1"/>
          </p:cNvSpPr>
          <p:nvPr>
            <p:ph type="body" idx="1"/>
          </p:nvPr>
        </p:nvSpPr>
        <p:spPr bwMode="auto">
          <a:xfrm>
            <a:off x="228600" y="1079500"/>
            <a:ext cx="8699500" cy="5207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Body Text</a:t>
            </a:r>
          </a:p>
          <a:p>
            <a:pPr lvl="1"/>
            <a:r>
              <a:rPr lang="en-US"/>
              <a:t>Second Level</a:t>
            </a:r>
          </a:p>
          <a:p>
            <a:pPr lvl="2"/>
            <a:r>
              <a:rPr lang="en-US"/>
              <a:t>Third Level</a:t>
            </a:r>
          </a:p>
        </p:txBody>
      </p:sp>
      <p:sp>
        <p:nvSpPr>
          <p:cNvPr id="958481" name="Line 17"/>
          <p:cNvSpPr>
            <a:spLocks noChangeShapeType="1"/>
          </p:cNvSpPr>
          <p:nvPr userDrawn="1"/>
        </p:nvSpPr>
        <p:spPr bwMode="auto">
          <a:xfrm>
            <a:off x="247650" y="912813"/>
            <a:ext cx="8686800" cy="0"/>
          </a:xfrm>
          <a:prstGeom prst="line">
            <a:avLst/>
          </a:prstGeom>
          <a:noFill/>
          <a:ln w="762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958482" name="Rectangle 18"/>
          <p:cNvSpPr>
            <a:spLocks noGrp="1" noChangeArrowheads="1"/>
          </p:cNvSpPr>
          <p:nvPr>
            <p:ph type="ftr" sz="quarter" idx="3"/>
          </p:nvPr>
        </p:nvSpPr>
        <p:spPr bwMode="auto">
          <a:xfrm>
            <a:off x="38100" y="634047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b="0"/>
            </a:lvl1pPr>
          </a:lstStyle>
          <a:p>
            <a:r>
              <a:rPr lang="en-US"/>
              <a:t>(c) Giovanni De Micheli</a:t>
            </a:r>
          </a:p>
        </p:txBody>
      </p:sp>
      <p:sp>
        <p:nvSpPr>
          <p:cNvPr id="958483" name="Rectangle 19"/>
          <p:cNvSpPr>
            <a:spLocks noGrp="1" noChangeArrowheads="1"/>
          </p:cNvSpPr>
          <p:nvPr>
            <p:ph type="sldNum" sz="quarter" idx="4"/>
          </p:nvPr>
        </p:nvSpPr>
        <p:spPr bwMode="auto">
          <a:xfrm>
            <a:off x="6705600" y="636587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b="0"/>
            </a:lvl1pPr>
          </a:lstStyle>
          <a:p>
            <a:fld id="{BDD57A47-2ECA-0745-B644-78EBD9F8E2C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Lst>
  <p:hf hdr="0" dt="0"/>
  <p:txStyles>
    <p:titleStyle>
      <a:lvl1pPr algn="ctr" rtl="0" eaLnBrk="0" fontAlgn="base" hangingPunct="0">
        <a:lnSpc>
          <a:spcPct val="90000"/>
        </a:lnSpc>
        <a:spcBef>
          <a:spcPct val="0"/>
        </a:spcBef>
        <a:spcAft>
          <a:spcPct val="0"/>
        </a:spcAft>
        <a:defRPr sz="3200" b="1">
          <a:solidFill>
            <a:schemeClr val="hlink"/>
          </a:solidFill>
          <a:latin typeface="+mj-lt"/>
          <a:ea typeface="+mj-ea"/>
          <a:cs typeface="+mj-cs"/>
        </a:defRPr>
      </a:lvl1pPr>
      <a:lvl2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2pPr>
      <a:lvl3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3pPr>
      <a:lvl4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4pPr>
      <a:lvl5pPr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5pPr>
      <a:lvl6pPr marL="4572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6pPr>
      <a:lvl7pPr marL="9144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7pPr>
      <a:lvl8pPr marL="13716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8pPr>
      <a:lvl9pPr marL="1828800" algn="ctr" rtl="0" eaLnBrk="0" fontAlgn="base" hangingPunct="0">
        <a:lnSpc>
          <a:spcPct val="90000"/>
        </a:lnSpc>
        <a:spcBef>
          <a:spcPct val="0"/>
        </a:spcBef>
        <a:spcAft>
          <a:spcPct val="0"/>
        </a:spcAft>
        <a:defRPr sz="3200" b="1">
          <a:solidFill>
            <a:schemeClr val="hlink"/>
          </a:solidFill>
          <a:latin typeface="Arial Narrow" charset="0"/>
          <a:ea typeface="ＭＳ Ｐゴシック" charset="0"/>
        </a:defRPr>
      </a:lvl9pPr>
    </p:titleStyle>
    <p:bodyStyle>
      <a:lvl1pPr marL="285750" indent="-285750" algn="l" rtl="0" eaLnBrk="0" fontAlgn="base" hangingPunct="0">
        <a:lnSpc>
          <a:spcPct val="125000"/>
        </a:lnSpc>
        <a:spcBef>
          <a:spcPct val="30000"/>
        </a:spcBef>
        <a:spcAft>
          <a:spcPct val="0"/>
        </a:spcAft>
        <a:buClr>
          <a:srgbClr val="660066"/>
        </a:buClr>
        <a:buSzPct val="85000"/>
        <a:buFont typeface="Monotype Sorts" charset="0"/>
        <a:buChar char="u"/>
        <a:defRPr sz="2800" b="1">
          <a:solidFill>
            <a:schemeClr val="tx1"/>
          </a:solidFill>
          <a:latin typeface="+mn-lt"/>
          <a:ea typeface="+mn-ea"/>
          <a:cs typeface="+mn-cs"/>
        </a:defRPr>
      </a:lvl1pPr>
      <a:lvl2pPr marL="628650" indent="-228600" algn="l" rtl="0" eaLnBrk="0" fontAlgn="base" hangingPunct="0">
        <a:lnSpc>
          <a:spcPct val="110000"/>
        </a:lnSpc>
        <a:spcBef>
          <a:spcPct val="30000"/>
        </a:spcBef>
        <a:spcAft>
          <a:spcPct val="0"/>
        </a:spcAft>
        <a:buClr>
          <a:schemeClr val="hlink"/>
        </a:buClr>
        <a:buSzPct val="75000"/>
        <a:buFont typeface="Monotype Sorts" charset="0"/>
        <a:buChar char="s"/>
        <a:defRPr sz="2400" b="1">
          <a:solidFill>
            <a:schemeClr val="tx1"/>
          </a:solidFill>
          <a:latin typeface="+mn-lt"/>
          <a:ea typeface="+mn-ea"/>
        </a:defRPr>
      </a:lvl2pPr>
      <a:lvl3pPr marL="971550" indent="-228600" algn="l" rtl="0" eaLnBrk="0" fontAlgn="base" hangingPunct="0">
        <a:lnSpc>
          <a:spcPct val="90000"/>
        </a:lnSpc>
        <a:spcBef>
          <a:spcPct val="30000"/>
        </a:spcBef>
        <a:spcAft>
          <a:spcPct val="0"/>
        </a:spcAft>
        <a:buClr>
          <a:schemeClr val="tx1"/>
        </a:buClr>
        <a:buSzPct val="75000"/>
        <a:buFont typeface="Monotype Sorts" charset="0"/>
        <a:buChar char="t"/>
        <a:defRPr sz="2000" b="1">
          <a:solidFill>
            <a:schemeClr val="tx1"/>
          </a:solidFill>
          <a:latin typeface="+mn-lt"/>
          <a:ea typeface="+mn-ea"/>
        </a:defRPr>
      </a:lvl3pPr>
      <a:lvl4pPr marL="1600200" indent="-228600" algn="l" rtl="0" eaLnBrk="0" fontAlgn="base" hangingPunct="0">
        <a:spcBef>
          <a:spcPct val="20000"/>
        </a:spcBef>
        <a:spcAft>
          <a:spcPct val="0"/>
        </a:spcAft>
        <a:buClr>
          <a:srgbClr val="FF3300"/>
        </a:buClr>
        <a:buSzPct val="50000"/>
        <a:buFont typeface="Monotype Sorts" charset="0"/>
        <a:buChar char="u"/>
        <a:defRPr>
          <a:solidFill>
            <a:schemeClr val="tx1"/>
          </a:solidFill>
          <a:latin typeface="+mn-lt"/>
          <a:ea typeface="+mn-ea"/>
        </a:defRPr>
      </a:lvl4pPr>
      <a:lvl5pPr marL="2057400" indent="-228600" algn="l" rtl="0" eaLnBrk="0" fontAlgn="base" hangingPunct="0">
        <a:spcBef>
          <a:spcPct val="20000"/>
        </a:spcBef>
        <a:spcAft>
          <a:spcPct val="0"/>
        </a:spcAft>
        <a:buChar char="•"/>
        <a:defRPr sz="1600">
          <a:solidFill>
            <a:schemeClr val="tx1"/>
          </a:solidFill>
          <a:latin typeface="+mn-lt"/>
          <a:ea typeface="+mn-ea"/>
        </a:defRPr>
      </a:lvl5pPr>
      <a:lvl6pPr marL="2514600" indent="-228600" algn="l" rtl="0" eaLnBrk="0" fontAlgn="base" hangingPunct="0">
        <a:spcBef>
          <a:spcPct val="20000"/>
        </a:spcBef>
        <a:spcAft>
          <a:spcPct val="0"/>
        </a:spcAft>
        <a:buChar char="•"/>
        <a:defRPr sz="1600">
          <a:solidFill>
            <a:schemeClr val="tx1"/>
          </a:solidFill>
          <a:latin typeface="+mn-lt"/>
          <a:ea typeface="+mn-ea"/>
        </a:defRPr>
      </a:lvl6pPr>
      <a:lvl7pPr marL="2971800" indent="-228600" algn="l" rtl="0" eaLnBrk="0" fontAlgn="base" hangingPunct="0">
        <a:spcBef>
          <a:spcPct val="20000"/>
        </a:spcBef>
        <a:spcAft>
          <a:spcPct val="0"/>
        </a:spcAft>
        <a:buChar char="•"/>
        <a:defRPr sz="1600">
          <a:solidFill>
            <a:schemeClr val="tx1"/>
          </a:solidFill>
          <a:latin typeface="+mn-lt"/>
          <a:ea typeface="+mn-ea"/>
        </a:defRPr>
      </a:lvl7pPr>
      <a:lvl8pPr marL="3429000" indent="-228600" algn="l" rtl="0" eaLnBrk="0" fontAlgn="base" hangingPunct="0">
        <a:spcBef>
          <a:spcPct val="20000"/>
        </a:spcBef>
        <a:spcAft>
          <a:spcPct val="0"/>
        </a:spcAft>
        <a:buChar char="•"/>
        <a:defRPr sz="1600">
          <a:solidFill>
            <a:schemeClr val="tx1"/>
          </a:solidFill>
          <a:latin typeface="+mn-lt"/>
          <a:ea typeface="+mn-ea"/>
        </a:defRPr>
      </a:lvl8pPr>
      <a:lvl9pPr marL="3886200" indent="-228600" algn="l" rtl="0" eaLnBrk="0" fontAlgn="base" hangingPunct="0">
        <a:spcBef>
          <a:spcPct val="20000"/>
        </a:spcBef>
        <a:spcAft>
          <a:spcPct val="0"/>
        </a:spcAft>
        <a:buChar char="•"/>
        <a:defRPr sz="16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g"/><Relationship Id="rId5" Type="http://schemas.microsoft.com/office/2007/relationships/hdphoto" Target="../media/hdphoto1.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4.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7.xml"/><Relationship Id="rId1" Type="http://schemas.openxmlformats.org/officeDocument/2006/relationships/slideLayout" Target="../slideLayouts/slideLayout1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1.xml"/><Relationship Id="rId1" Type="http://schemas.openxmlformats.org/officeDocument/2006/relationships/slideLayout" Target="../slideLayouts/slideLayout12.xml"/><Relationship Id="rId4" Type="http://schemas.openxmlformats.org/officeDocument/2006/relationships/image" Target="../media/image19.png"/></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3.xml"/><Relationship Id="rId1" Type="http://schemas.openxmlformats.org/officeDocument/2006/relationships/slideLayout" Target="../slideLayouts/slideLayout14.xml"/><Relationship Id="rId4" Type="http://schemas.openxmlformats.org/officeDocument/2006/relationships/image" Target="../media/image19.png"/></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22" name="Rectangle 2"/>
          <p:cNvSpPr>
            <a:spLocks noGrp="1" noChangeArrowheads="1"/>
          </p:cNvSpPr>
          <p:nvPr>
            <p:ph type="ctrTitle"/>
          </p:nvPr>
        </p:nvSpPr>
        <p:spPr>
          <a:xfrm>
            <a:off x="179388" y="908050"/>
            <a:ext cx="8915400" cy="1474788"/>
          </a:xfrm>
        </p:spPr>
        <p:txBody>
          <a:bodyPr/>
          <a:lstStyle/>
          <a:p>
            <a:pPr>
              <a:lnSpc>
                <a:spcPct val="110000"/>
              </a:lnSpc>
            </a:pPr>
            <a:r>
              <a:rPr lang="en-US" sz="3600" i="1">
                <a:solidFill>
                  <a:schemeClr val="accent2"/>
                </a:solidFill>
              </a:rPr>
              <a:t>Sequential Logic Synthesis</a:t>
            </a:r>
          </a:p>
        </p:txBody>
      </p:sp>
      <p:sp>
        <p:nvSpPr>
          <p:cNvPr id="1464323" name="Rectangle 3"/>
          <p:cNvSpPr>
            <a:spLocks noChangeArrowheads="1"/>
          </p:cNvSpPr>
          <p:nvPr/>
        </p:nvSpPr>
        <p:spPr bwMode="auto">
          <a:xfrm>
            <a:off x="1066800" y="304800"/>
            <a:ext cx="7086600" cy="297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lnSpc>
                <a:spcPct val="0"/>
              </a:lnSpc>
              <a:spcBef>
                <a:spcPct val="30000"/>
              </a:spcBef>
              <a:buClr>
                <a:srgbClr val="660066"/>
              </a:buClr>
              <a:buSzPct val="85000"/>
              <a:buFont typeface="Monotype Sorts" charset="0"/>
              <a:buNone/>
            </a:pPr>
            <a:r>
              <a:rPr lang="it-IT">
                <a:solidFill>
                  <a:schemeClr val="bg1"/>
                </a:solidFill>
                <a:effectLst>
                  <a:outerShdw blurRad="38100" dist="38100" dir="2700000" algn="tl">
                    <a:srgbClr val="DDDDDD"/>
                  </a:outerShdw>
                </a:effectLst>
              </a:rPr>
              <a:t> </a:t>
            </a:r>
          </a:p>
        </p:txBody>
      </p:sp>
      <p:sp>
        <p:nvSpPr>
          <p:cNvPr id="1464324" name="Rectangle 4"/>
          <p:cNvSpPr>
            <a:spLocks noGrp="1" noChangeArrowheads="1"/>
          </p:cNvSpPr>
          <p:nvPr/>
        </p:nvSpPr>
        <p:spPr bwMode="auto">
          <a:xfrm>
            <a:off x="498475" y="2859088"/>
            <a:ext cx="79248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r>
              <a:rPr lang="en-US" sz="3600" dirty="0">
                <a:cs typeface="ＭＳ Ｐゴシック" charset="0"/>
              </a:rPr>
              <a:t>Giovanni De </a:t>
            </a:r>
            <a:r>
              <a:rPr lang="en-US" sz="3600" dirty="0" err="1">
                <a:cs typeface="ＭＳ Ｐゴシック" charset="0"/>
              </a:rPr>
              <a:t>Micheli</a:t>
            </a:r>
            <a:endParaRPr lang="en-US" sz="3600" dirty="0">
              <a:cs typeface="ＭＳ Ｐゴシック" charset="0"/>
            </a:endParaRPr>
          </a:p>
          <a:p>
            <a:r>
              <a:rPr lang="en-US" sz="3200" i="1" dirty="0">
                <a:cs typeface="ＭＳ Ｐゴシック" charset="0"/>
              </a:rPr>
              <a:t>Integrated Systems Laboratory</a:t>
            </a:r>
          </a:p>
          <a:p>
            <a:endParaRPr lang="en-US" sz="3200" i="1" dirty="0">
              <a:cs typeface="ＭＳ Ｐゴシック" charset="0"/>
            </a:endParaRPr>
          </a:p>
        </p:txBody>
      </p:sp>
      <p:sp>
        <p:nvSpPr>
          <p:cNvPr id="1464325" name="Text Box 5"/>
          <p:cNvSpPr txBox="1">
            <a:spLocks noChangeArrowheads="1"/>
          </p:cNvSpPr>
          <p:nvPr/>
        </p:nvSpPr>
        <p:spPr bwMode="auto">
          <a:xfrm>
            <a:off x="698500" y="5980113"/>
            <a:ext cx="7891463" cy="5492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200"/>
              <a:t>This presentation can be used for non-commercial purposes as long as this note and the copyright footers are not removed</a:t>
            </a:r>
          </a:p>
          <a:p>
            <a:pPr>
              <a:spcBef>
                <a:spcPct val="50000"/>
              </a:spcBef>
            </a:pPr>
            <a:r>
              <a:rPr lang="en-US" sz="1200"/>
              <a:t>© Giovanni De Micheli – All rights reserved</a:t>
            </a:r>
          </a:p>
        </p:txBody>
      </p:sp>
      <p:sp>
        <p:nvSpPr>
          <p:cNvPr id="1464328" name="Line 8"/>
          <p:cNvSpPr>
            <a:spLocks noChangeShapeType="1"/>
          </p:cNvSpPr>
          <p:nvPr/>
        </p:nvSpPr>
        <p:spPr bwMode="auto">
          <a:xfrm>
            <a:off x="1020763" y="5745163"/>
            <a:ext cx="7278687" cy="7937"/>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1464329" name="Picture 9" descr="mcgraw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1625" y="4592638"/>
            <a:ext cx="598488" cy="962025"/>
          </a:xfrm>
          <a:prstGeom prst="rect">
            <a:avLst/>
          </a:prstGeom>
          <a:noFill/>
          <a:extLst>
            <a:ext uri="{909E8E84-426E-40dd-AFC4-6F175D3DCCD1}">
              <a14:hiddenFill xmlns="" xmlns:a14="http://schemas.microsoft.com/office/drawing/2010/main">
                <a:solidFill>
                  <a:srgbClr val="FFFFFF"/>
                </a:solidFill>
              </a14:hiddenFill>
            </a:ext>
          </a:extLst>
        </p:spPr>
      </p:pic>
      <p:pic>
        <p:nvPicPr>
          <p:cNvPr id="11" name="Picture 4" descr="isultati immagini per epfl lsi logo">
            <a:extLst>
              <a:ext uri="{FF2B5EF4-FFF2-40B4-BE49-F238E27FC236}">
                <a16:creationId xmlns:a16="http://schemas.microsoft.com/office/drawing/2014/main" id="{BA9D5E1F-F067-6741-A68E-6756F089B46D}"/>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1058127" y="4838701"/>
            <a:ext cx="1321609" cy="72688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A329C0A4-D7F8-D140-B269-E02F64D398B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83685" y="4770302"/>
            <a:ext cx="1415765" cy="7963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2E1E262A-206A-8242-815E-E771A8D8ED62}" type="slidenum">
              <a:rPr lang="en-US"/>
              <a:pPr/>
              <a:t>10</a:t>
            </a:fld>
            <a:endParaRPr lang="en-US"/>
          </a:p>
        </p:txBody>
      </p:sp>
      <p:sp>
        <p:nvSpPr>
          <p:cNvPr id="1360898" name="Rectangle 2"/>
          <p:cNvSpPr>
            <a:spLocks noGrp="1" noChangeArrowheads="1"/>
          </p:cNvSpPr>
          <p:nvPr>
            <p:ph type="title"/>
          </p:nvPr>
        </p:nvSpPr>
        <p:spPr/>
        <p:txBody>
          <a:bodyPr/>
          <a:lstStyle/>
          <a:p>
            <a:r>
              <a:rPr lang="en-US"/>
              <a:t>State minimization</a:t>
            </a:r>
          </a:p>
        </p:txBody>
      </p:sp>
      <p:sp>
        <p:nvSpPr>
          <p:cNvPr id="1360899" name="Rectangle 3"/>
          <p:cNvSpPr>
            <a:spLocks noGrp="1" noChangeArrowheads="1"/>
          </p:cNvSpPr>
          <p:nvPr>
            <p:ph type="body" idx="1"/>
          </p:nvPr>
        </p:nvSpPr>
        <p:spPr/>
        <p:txBody>
          <a:bodyPr/>
          <a:lstStyle/>
          <a:p>
            <a:pPr>
              <a:lnSpc>
                <a:spcPct val="95000"/>
              </a:lnSpc>
            </a:pPr>
            <a:r>
              <a:rPr lang="en-US"/>
              <a:t>Classic problem</a:t>
            </a:r>
          </a:p>
          <a:p>
            <a:pPr lvl="1">
              <a:lnSpc>
                <a:spcPct val="95000"/>
              </a:lnSpc>
            </a:pPr>
            <a:r>
              <a:rPr lang="en-US"/>
              <a:t>Exact and heuristic algorithms are available</a:t>
            </a:r>
          </a:p>
          <a:p>
            <a:pPr lvl="1">
              <a:lnSpc>
                <a:spcPct val="95000"/>
              </a:lnSpc>
            </a:pPr>
            <a:r>
              <a:rPr lang="en-US"/>
              <a:t>Objective is to reduce the number of states and hence the area</a:t>
            </a:r>
          </a:p>
          <a:p>
            <a:pPr>
              <a:lnSpc>
                <a:spcPct val="95000"/>
              </a:lnSpc>
            </a:pPr>
            <a:r>
              <a:rPr lang="en-US"/>
              <a:t>Completely-specified finite-state machines</a:t>
            </a:r>
          </a:p>
          <a:p>
            <a:pPr lvl="1">
              <a:lnSpc>
                <a:spcPct val="95000"/>
              </a:lnSpc>
            </a:pPr>
            <a:r>
              <a:rPr lang="en-US"/>
              <a:t>No </a:t>
            </a:r>
            <a:r>
              <a:rPr lang="en-US" i="1"/>
              <a:t>don</a:t>
            </a:r>
            <a:r>
              <a:rPr lang="ja-JP" altLang="en-US" i="1">
                <a:latin typeface="Arial"/>
              </a:rPr>
              <a:t>’</a:t>
            </a:r>
            <a:r>
              <a:rPr lang="en-US" i="1"/>
              <a:t>t care</a:t>
            </a:r>
            <a:r>
              <a:rPr lang="en-US"/>
              <a:t> conditions</a:t>
            </a:r>
          </a:p>
          <a:p>
            <a:pPr lvl="1">
              <a:lnSpc>
                <a:spcPct val="95000"/>
              </a:lnSpc>
            </a:pPr>
            <a:r>
              <a:rPr lang="en-US"/>
              <a:t>Polynomial-time solutions</a:t>
            </a:r>
          </a:p>
          <a:p>
            <a:pPr>
              <a:lnSpc>
                <a:spcPct val="95000"/>
              </a:lnSpc>
            </a:pPr>
            <a:r>
              <a:rPr lang="en-US"/>
              <a:t>Incompletely-specified finite-state machines</a:t>
            </a:r>
          </a:p>
          <a:p>
            <a:pPr lvl="1">
              <a:lnSpc>
                <a:spcPct val="95000"/>
              </a:lnSpc>
            </a:pPr>
            <a:r>
              <a:rPr lang="en-US"/>
              <a:t>Unspecified transitions and/or outputs</a:t>
            </a:r>
          </a:p>
          <a:p>
            <a:pPr lvl="2">
              <a:lnSpc>
                <a:spcPct val="95000"/>
              </a:lnSpc>
            </a:pPr>
            <a:r>
              <a:rPr lang="en-US"/>
              <a:t>Usual case in synthesis</a:t>
            </a:r>
          </a:p>
          <a:p>
            <a:pPr lvl="1">
              <a:lnSpc>
                <a:spcPct val="95000"/>
              </a:lnSpc>
            </a:pPr>
            <a:r>
              <a:rPr lang="en-US"/>
              <a:t>Intractable problem:</a:t>
            </a:r>
          </a:p>
          <a:p>
            <a:pPr lvl="2">
              <a:lnSpc>
                <a:spcPct val="95000"/>
              </a:lnSpc>
            </a:pPr>
            <a:r>
              <a:rPr lang="en-US"/>
              <a:t>Requires binate covering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089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089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0899">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089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60899">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0899">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0899">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608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F6FDCEF-7C24-344E-A83A-D01AA3968DFD}" type="slidenum">
              <a:rPr lang="en-US"/>
              <a:pPr/>
              <a:t>11</a:t>
            </a:fld>
            <a:endParaRPr lang="en-US"/>
          </a:p>
        </p:txBody>
      </p:sp>
      <p:sp>
        <p:nvSpPr>
          <p:cNvPr id="1361922" name="Rectangle 2"/>
          <p:cNvSpPr>
            <a:spLocks noGrp="1" noChangeArrowheads="1"/>
          </p:cNvSpPr>
          <p:nvPr>
            <p:ph type="title"/>
          </p:nvPr>
        </p:nvSpPr>
        <p:spPr/>
        <p:txBody>
          <a:bodyPr/>
          <a:lstStyle/>
          <a:p>
            <a:r>
              <a:rPr lang="en-US" sz="2800"/>
              <a:t>State minimization</a:t>
            </a:r>
            <a:br>
              <a:rPr lang="en-US" sz="2800"/>
            </a:br>
            <a:r>
              <a:rPr lang="en-US" sz="2800"/>
              <a:t>for completely-specified FSMs</a:t>
            </a:r>
          </a:p>
        </p:txBody>
      </p:sp>
      <p:sp>
        <p:nvSpPr>
          <p:cNvPr id="1361923" name="Rectangle 3"/>
          <p:cNvSpPr>
            <a:spLocks noGrp="1" noChangeArrowheads="1"/>
          </p:cNvSpPr>
          <p:nvPr>
            <p:ph type="body" idx="1"/>
          </p:nvPr>
        </p:nvSpPr>
        <p:spPr>
          <a:xfrm>
            <a:off x="0" y="958850"/>
            <a:ext cx="9144000" cy="5327650"/>
          </a:xfrm>
        </p:spPr>
        <p:txBody>
          <a:bodyPr/>
          <a:lstStyle/>
          <a:p>
            <a:r>
              <a:rPr lang="en-US"/>
              <a:t>Equivalent states:</a:t>
            </a:r>
          </a:p>
          <a:p>
            <a:pPr lvl="1"/>
            <a:r>
              <a:rPr lang="en-US"/>
              <a:t>Given any input sequence, the corresponding output sequence match</a:t>
            </a:r>
          </a:p>
          <a:p>
            <a:r>
              <a:rPr lang="en-US"/>
              <a:t>Theorem:</a:t>
            </a:r>
          </a:p>
          <a:p>
            <a:pPr lvl="1"/>
            <a:r>
              <a:rPr lang="en-US"/>
              <a:t>Two states are equivalent if and only if:</a:t>
            </a:r>
          </a:p>
          <a:p>
            <a:pPr lvl="2"/>
            <a:r>
              <a:rPr lang="en-US"/>
              <a:t>They lead to identical outputs and their next-states are equivalent</a:t>
            </a:r>
          </a:p>
          <a:p>
            <a:r>
              <a:rPr lang="en-US"/>
              <a:t>Equivalence is transitive</a:t>
            </a:r>
          </a:p>
          <a:p>
            <a:pPr lvl="1"/>
            <a:r>
              <a:rPr lang="en-US"/>
              <a:t>Partition states into equivalence classes</a:t>
            </a:r>
          </a:p>
          <a:p>
            <a:pPr lvl="1"/>
            <a:r>
              <a:rPr lang="en-US"/>
              <a:t>Minimum finite-state machine is unique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19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192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192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192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6192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19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79917C4C-DDFA-324B-9FCC-FBD8D698BDC9}" type="slidenum">
              <a:rPr lang="en-US"/>
              <a:pPr/>
              <a:t>12</a:t>
            </a:fld>
            <a:endParaRPr lang="en-US"/>
          </a:p>
        </p:txBody>
      </p:sp>
      <p:sp>
        <p:nvSpPr>
          <p:cNvPr id="1362946" name="Rectangle 2"/>
          <p:cNvSpPr>
            <a:spLocks noGrp="1" noChangeArrowheads="1"/>
          </p:cNvSpPr>
          <p:nvPr>
            <p:ph type="title"/>
          </p:nvPr>
        </p:nvSpPr>
        <p:spPr/>
        <p:txBody>
          <a:bodyPr/>
          <a:lstStyle/>
          <a:p>
            <a:r>
              <a:rPr lang="en-US" sz="2800"/>
              <a:t>State minimization</a:t>
            </a:r>
            <a:br>
              <a:rPr lang="en-US" sz="2800"/>
            </a:br>
            <a:r>
              <a:rPr lang="en-US" sz="2800"/>
              <a:t>for completely-specified FSMs</a:t>
            </a:r>
          </a:p>
        </p:txBody>
      </p:sp>
      <p:sp>
        <p:nvSpPr>
          <p:cNvPr id="1362947" name="Rectangle 3"/>
          <p:cNvSpPr>
            <a:spLocks noGrp="1" noChangeArrowheads="1"/>
          </p:cNvSpPr>
          <p:nvPr>
            <p:ph type="body" idx="1"/>
          </p:nvPr>
        </p:nvSpPr>
        <p:spPr/>
        <p:txBody>
          <a:bodyPr/>
          <a:lstStyle/>
          <a:p>
            <a:r>
              <a:rPr lang="en-US" sz="2400"/>
              <a:t>Stepwise partition refinement:</a:t>
            </a:r>
          </a:p>
          <a:p>
            <a:pPr lvl="1"/>
            <a:r>
              <a:rPr lang="en-US" sz="2000"/>
              <a:t>Initially: </a:t>
            </a:r>
          </a:p>
          <a:p>
            <a:pPr lvl="2"/>
            <a:r>
              <a:rPr lang="en-US" sz="1800"/>
              <a:t>All states in the same partition block</a:t>
            </a:r>
          </a:p>
          <a:p>
            <a:pPr lvl="1"/>
            <a:r>
              <a:rPr lang="en-US" sz="2000"/>
              <a:t>Iteratively:</a:t>
            </a:r>
          </a:p>
          <a:p>
            <a:pPr lvl="2"/>
            <a:r>
              <a:rPr lang="en-US" sz="1800"/>
              <a:t>Refine partition blocks</a:t>
            </a:r>
          </a:p>
          <a:p>
            <a:pPr lvl="1"/>
            <a:r>
              <a:rPr lang="en-US" sz="2000"/>
              <a:t>At convergence:</a:t>
            </a:r>
          </a:p>
          <a:p>
            <a:pPr lvl="2"/>
            <a:r>
              <a:rPr lang="en-US" sz="1800"/>
              <a:t>Partition blocks identify equivalent states</a:t>
            </a:r>
          </a:p>
          <a:p>
            <a:r>
              <a:rPr lang="en-US" sz="2400"/>
              <a:t>Refinement can be done in two directions</a:t>
            </a:r>
          </a:p>
          <a:p>
            <a:pPr lvl="1"/>
            <a:r>
              <a:rPr lang="en-US" sz="2000"/>
              <a:t>Transitions </a:t>
            </a:r>
            <a:r>
              <a:rPr lang="en-US" sz="2000" i="1"/>
              <a:t>from</a:t>
            </a:r>
            <a:r>
              <a:rPr lang="en-US" sz="2000"/>
              <a:t> states in block to other states</a:t>
            </a:r>
          </a:p>
          <a:p>
            <a:pPr lvl="2"/>
            <a:r>
              <a:rPr lang="en-US" sz="1800"/>
              <a:t>Classic method. Quadratic complexity</a:t>
            </a:r>
          </a:p>
          <a:p>
            <a:pPr lvl="1"/>
            <a:r>
              <a:rPr lang="en-US" sz="2000"/>
              <a:t>Transitions </a:t>
            </a:r>
            <a:r>
              <a:rPr lang="en-US" sz="2000" i="1"/>
              <a:t>into </a:t>
            </a:r>
            <a:r>
              <a:rPr lang="en-US" sz="2000"/>
              <a:t>states of block under consideration</a:t>
            </a:r>
          </a:p>
          <a:p>
            <a:pPr lvl="2"/>
            <a:r>
              <a:rPr lang="en-US" sz="1800"/>
              <a:t>Inverted tables. Hopcroft</a:t>
            </a:r>
            <a:r>
              <a:rPr lang="ja-JP" altLang="en-US" sz="1800">
                <a:latin typeface="Arial"/>
              </a:rPr>
              <a:t>’</a:t>
            </a:r>
            <a:r>
              <a:rPr lang="en-US" sz="1800"/>
              <a:t>s algorithm.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2947">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62947">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62947">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2947">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6294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3D169C6-9B42-EB45-AFE1-CCED492A5F4F}" type="slidenum">
              <a:rPr lang="en-US"/>
              <a:pPr/>
              <a:t>13</a:t>
            </a:fld>
            <a:endParaRPr lang="en-US"/>
          </a:p>
        </p:txBody>
      </p:sp>
      <p:sp>
        <p:nvSpPr>
          <p:cNvPr id="1363970" name="Rectangle 2"/>
          <p:cNvSpPr>
            <a:spLocks noGrp="1" noChangeArrowheads="1"/>
          </p:cNvSpPr>
          <p:nvPr>
            <p:ph type="title"/>
          </p:nvPr>
        </p:nvSpPr>
        <p:spPr/>
        <p:txBody>
          <a:bodyPr/>
          <a:lstStyle/>
          <a:p>
            <a:r>
              <a:rPr lang="en-US"/>
              <a:t>Example of refinement</a:t>
            </a:r>
          </a:p>
        </p:txBody>
      </p:sp>
      <p:sp>
        <p:nvSpPr>
          <p:cNvPr id="1363971" name="Rectangle 3"/>
          <p:cNvSpPr>
            <a:spLocks noGrp="1" noChangeArrowheads="1"/>
          </p:cNvSpPr>
          <p:nvPr>
            <p:ph type="body" idx="1"/>
          </p:nvPr>
        </p:nvSpPr>
        <p:spPr/>
        <p:txBody>
          <a:bodyPr/>
          <a:lstStyle/>
          <a:p>
            <a:pPr>
              <a:lnSpc>
                <a:spcPct val="105000"/>
              </a:lnSpc>
            </a:pPr>
            <a:r>
              <a:rPr lang="en-US" sz="3200"/>
              <a:t>Initial partition:</a:t>
            </a:r>
          </a:p>
          <a:p>
            <a:pPr lvl="1">
              <a:lnSpc>
                <a:spcPct val="105000"/>
              </a:lnSpc>
            </a:pPr>
            <a:r>
              <a:rPr lang="el-GR" sz="2800">
                <a:solidFill>
                  <a:schemeClr val="tx2"/>
                </a:solidFill>
                <a:latin typeface="Lucida Grande" charset="0"/>
              </a:rPr>
              <a:t>Π</a:t>
            </a:r>
            <a:r>
              <a:rPr lang="en-US" sz="2800" baseline="-25000">
                <a:solidFill>
                  <a:schemeClr val="tx2"/>
                </a:solidFill>
              </a:rPr>
              <a:t>1</a:t>
            </a:r>
            <a:r>
              <a:rPr lang="en-US" sz="2800"/>
              <a:t> : States belong to the same block when outputs are the same for any input</a:t>
            </a:r>
          </a:p>
          <a:p>
            <a:pPr>
              <a:lnSpc>
                <a:spcPct val="105000"/>
              </a:lnSpc>
            </a:pPr>
            <a:r>
              <a:rPr lang="en-US" sz="3200"/>
              <a:t>Iteration:</a:t>
            </a:r>
          </a:p>
          <a:p>
            <a:pPr lvl="1">
              <a:lnSpc>
                <a:spcPct val="105000"/>
              </a:lnSpc>
            </a:pPr>
            <a:r>
              <a:rPr lang="el-GR" sz="2800">
                <a:solidFill>
                  <a:schemeClr val="tx2"/>
                </a:solidFill>
                <a:latin typeface="Lucida Grande" charset="0"/>
              </a:rPr>
              <a:t>Π</a:t>
            </a:r>
            <a:r>
              <a:rPr lang="en-US" sz="2800" baseline="-25000">
                <a:solidFill>
                  <a:schemeClr val="tx2"/>
                </a:solidFill>
              </a:rPr>
              <a:t>k+1</a:t>
            </a:r>
            <a:r>
              <a:rPr lang="en-US" sz="2800"/>
              <a:t> : States belong to the same block if they were previously in the same block and their next states are in the same block of </a:t>
            </a:r>
            <a:r>
              <a:rPr lang="el-GR" sz="2800">
                <a:solidFill>
                  <a:schemeClr val="tx2"/>
                </a:solidFill>
                <a:latin typeface="Lucida Grande" charset="0"/>
              </a:rPr>
              <a:t>Π</a:t>
            </a:r>
            <a:r>
              <a:rPr lang="en-US" sz="2800" baseline="-25000">
                <a:solidFill>
                  <a:schemeClr val="tx2"/>
                </a:solidFill>
              </a:rPr>
              <a:t>k</a:t>
            </a:r>
            <a:r>
              <a:rPr lang="en-US" sz="2800"/>
              <a:t> for any input</a:t>
            </a:r>
          </a:p>
          <a:p>
            <a:pPr>
              <a:lnSpc>
                <a:spcPct val="105000"/>
              </a:lnSpc>
            </a:pPr>
            <a:r>
              <a:rPr lang="en-US" sz="3200"/>
              <a:t>Convergence:</a:t>
            </a:r>
          </a:p>
          <a:p>
            <a:pPr lvl="1">
              <a:lnSpc>
                <a:spcPct val="105000"/>
              </a:lnSpc>
            </a:pPr>
            <a:r>
              <a:rPr lang="el-GR" sz="2800">
                <a:solidFill>
                  <a:schemeClr val="tx2"/>
                </a:solidFill>
                <a:latin typeface="Lucida Grande" charset="0"/>
              </a:rPr>
              <a:t>Π</a:t>
            </a:r>
            <a:r>
              <a:rPr lang="en-US" sz="2800" baseline="-25000">
                <a:solidFill>
                  <a:schemeClr val="tx2"/>
                </a:solidFill>
              </a:rPr>
              <a:t>k+1</a:t>
            </a:r>
            <a:r>
              <a:rPr lang="en-US" sz="2800">
                <a:solidFill>
                  <a:schemeClr val="tx2"/>
                </a:solidFill>
              </a:rPr>
              <a:t> = </a:t>
            </a:r>
            <a:r>
              <a:rPr lang="el-GR" sz="2800">
                <a:solidFill>
                  <a:schemeClr val="tx2"/>
                </a:solidFill>
                <a:latin typeface="Lucida Grande" charset="0"/>
              </a:rPr>
              <a:t>Π</a:t>
            </a:r>
            <a:r>
              <a:rPr lang="en-US" sz="2800" baseline="-25000">
                <a:solidFill>
                  <a:schemeClr val="tx2"/>
                </a:solidFill>
              </a:rPr>
              <a:t>k</a:t>
            </a:r>
            <a:endParaRPr lang="en-US" sz="2800">
              <a:solidFill>
                <a:schemeClr val="tx2"/>
              </a:solidFill>
            </a:endParaRPr>
          </a:p>
          <a:p>
            <a:pPr lvl="1">
              <a:lnSpc>
                <a:spcPct val="105000"/>
              </a:lnSpc>
            </a:pPr>
            <a:endParaRPr lang="en-US" sz="2800">
              <a:solidFill>
                <a:schemeClr val="tx2"/>
              </a:solidFill>
            </a:endParaRPr>
          </a:p>
          <a:p>
            <a:pPr lvl="1">
              <a:lnSpc>
                <a:spcPct val="105000"/>
              </a:lnSpc>
            </a:pPr>
            <a:endParaRPr lang="el-GR"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AFD443E-D726-654B-A50E-00C6289C69E2}" type="slidenum">
              <a:rPr lang="en-US"/>
              <a:pPr/>
              <a:t>14</a:t>
            </a:fld>
            <a:endParaRPr lang="en-US"/>
          </a:p>
        </p:txBody>
      </p:sp>
      <p:sp>
        <p:nvSpPr>
          <p:cNvPr id="1367042" name="Rectangle 2"/>
          <p:cNvSpPr>
            <a:spLocks noGrp="1" noChangeArrowheads="1"/>
          </p:cNvSpPr>
          <p:nvPr>
            <p:ph type="title"/>
          </p:nvPr>
        </p:nvSpPr>
        <p:spPr/>
        <p:txBody>
          <a:bodyPr/>
          <a:lstStyle/>
          <a:p>
            <a:r>
              <a:rPr lang="en-US"/>
              <a:t>Example</a:t>
            </a:r>
          </a:p>
        </p:txBody>
      </p:sp>
      <p:pic>
        <p:nvPicPr>
          <p:cNvPr id="1367044"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63650" y="1606550"/>
            <a:ext cx="6627813" cy="415290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9320803-CEAF-064E-A9F4-678667CDF058}" type="slidenum">
              <a:rPr lang="en-US"/>
              <a:pPr/>
              <a:t>15</a:t>
            </a:fld>
            <a:endParaRPr lang="en-US"/>
          </a:p>
        </p:txBody>
      </p:sp>
      <p:sp>
        <p:nvSpPr>
          <p:cNvPr id="1364994" name="Rectangle 2"/>
          <p:cNvSpPr>
            <a:spLocks noGrp="1" noChangeArrowheads="1"/>
          </p:cNvSpPr>
          <p:nvPr>
            <p:ph type="title"/>
          </p:nvPr>
        </p:nvSpPr>
        <p:spPr/>
        <p:txBody>
          <a:bodyPr/>
          <a:lstStyle/>
          <a:p>
            <a:r>
              <a:rPr lang="en-US"/>
              <a:t>Example</a:t>
            </a:r>
          </a:p>
        </p:txBody>
      </p:sp>
      <p:pic>
        <p:nvPicPr>
          <p:cNvPr id="1364996"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468438" y="1801813"/>
            <a:ext cx="6219825" cy="3762375"/>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9B020EBA-128C-B349-8FB4-8A2AED204EF3}" type="slidenum">
              <a:rPr lang="en-US"/>
              <a:pPr/>
              <a:t>16</a:t>
            </a:fld>
            <a:endParaRPr lang="en-US"/>
          </a:p>
        </p:txBody>
      </p:sp>
      <p:pic>
        <p:nvPicPr>
          <p:cNvPr id="1369092"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718050" y="4098925"/>
            <a:ext cx="4273550" cy="2608263"/>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
        <p:nvSpPr>
          <p:cNvPr id="1369090" name="Rectangle 2"/>
          <p:cNvSpPr>
            <a:spLocks noGrp="1" noChangeArrowheads="1"/>
          </p:cNvSpPr>
          <p:nvPr>
            <p:ph type="title"/>
          </p:nvPr>
        </p:nvSpPr>
        <p:spPr/>
        <p:txBody>
          <a:bodyPr/>
          <a:lstStyle/>
          <a:p>
            <a:r>
              <a:rPr lang="en-US"/>
              <a:t>Example</a:t>
            </a:r>
          </a:p>
        </p:txBody>
      </p:sp>
      <p:sp>
        <p:nvSpPr>
          <p:cNvPr id="1369091" name="Rectangle 3"/>
          <p:cNvSpPr>
            <a:spLocks noGrp="1" noChangeArrowheads="1"/>
          </p:cNvSpPr>
          <p:nvPr>
            <p:ph type="body" sz="half" idx="1"/>
          </p:nvPr>
        </p:nvSpPr>
        <p:spPr>
          <a:xfrm>
            <a:off x="228600" y="1017588"/>
            <a:ext cx="7442200" cy="5268912"/>
          </a:xfrm>
        </p:spPr>
        <p:txBody>
          <a:bodyPr/>
          <a:lstStyle/>
          <a:p>
            <a:pPr marL="0" indent="0"/>
            <a:r>
              <a:rPr lang="el-GR" sz="3200">
                <a:solidFill>
                  <a:schemeClr val="tx2"/>
                </a:solidFill>
                <a:latin typeface="Lucida Grande" charset="0"/>
              </a:rPr>
              <a:t>Π</a:t>
            </a:r>
            <a:r>
              <a:rPr lang="en-US" sz="3200" baseline="-25000">
                <a:solidFill>
                  <a:schemeClr val="tx2"/>
                </a:solidFill>
              </a:rPr>
              <a:t>1</a:t>
            </a:r>
            <a:r>
              <a:rPr lang="en-US" sz="3200">
                <a:solidFill>
                  <a:schemeClr val="tx2"/>
                </a:solidFill>
              </a:rPr>
              <a:t> = { { s</a:t>
            </a:r>
            <a:r>
              <a:rPr lang="en-US" sz="3200" baseline="-25000">
                <a:solidFill>
                  <a:schemeClr val="tx2"/>
                </a:solidFill>
              </a:rPr>
              <a:t>1</a:t>
            </a:r>
            <a:r>
              <a:rPr lang="en-US" sz="3200">
                <a:solidFill>
                  <a:schemeClr val="tx2"/>
                </a:solidFill>
              </a:rPr>
              <a:t>, s</a:t>
            </a:r>
            <a:r>
              <a:rPr lang="en-US" sz="3200" baseline="-25000">
                <a:solidFill>
                  <a:schemeClr val="tx2"/>
                </a:solidFill>
              </a:rPr>
              <a:t>2</a:t>
            </a:r>
            <a:r>
              <a:rPr lang="en-US" sz="3200">
                <a:solidFill>
                  <a:schemeClr val="tx2"/>
                </a:solidFill>
              </a:rPr>
              <a:t>} ,  { s</a:t>
            </a:r>
            <a:r>
              <a:rPr lang="en-US" sz="3200" baseline="-25000">
                <a:solidFill>
                  <a:schemeClr val="tx2"/>
                </a:solidFill>
              </a:rPr>
              <a:t>3</a:t>
            </a:r>
            <a:r>
              <a:rPr lang="en-US" sz="3200">
                <a:solidFill>
                  <a:schemeClr val="tx2"/>
                </a:solidFill>
              </a:rPr>
              <a:t>,s</a:t>
            </a:r>
            <a:r>
              <a:rPr lang="en-US" sz="3200" baseline="-25000">
                <a:solidFill>
                  <a:schemeClr val="tx2"/>
                </a:solidFill>
              </a:rPr>
              <a:t>4 </a:t>
            </a:r>
            <a:r>
              <a:rPr lang="en-US" sz="3200">
                <a:solidFill>
                  <a:schemeClr val="tx2"/>
                </a:solidFill>
              </a:rPr>
              <a:t>}, { s</a:t>
            </a:r>
            <a:r>
              <a:rPr lang="en-US" sz="3200" baseline="-25000">
                <a:solidFill>
                  <a:schemeClr val="tx2"/>
                </a:solidFill>
              </a:rPr>
              <a:t>5 </a:t>
            </a:r>
            <a:r>
              <a:rPr lang="en-US" sz="3200">
                <a:solidFill>
                  <a:schemeClr val="tx2"/>
                </a:solidFill>
              </a:rPr>
              <a:t>} }</a:t>
            </a:r>
          </a:p>
          <a:p>
            <a:pPr marL="0" indent="0"/>
            <a:r>
              <a:rPr lang="el-GR" sz="3200">
                <a:solidFill>
                  <a:schemeClr val="tx2"/>
                </a:solidFill>
                <a:latin typeface="Lucida Grande" charset="0"/>
              </a:rPr>
              <a:t>Π</a:t>
            </a:r>
            <a:r>
              <a:rPr lang="en-US" sz="3200" baseline="-25000">
                <a:solidFill>
                  <a:schemeClr val="tx2"/>
                </a:solidFill>
              </a:rPr>
              <a:t>2</a:t>
            </a:r>
            <a:r>
              <a:rPr lang="en-US" sz="3200">
                <a:solidFill>
                  <a:schemeClr val="tx2"/>
                </a:solidFill>
              </a:rPr>
              <a:t> = { { s</a:t>
            </a:r>
            <a:r>
              <a:rPr lang="en-US" sz="3200" baseline="-25000">
                <a:solidFill>
                  <a:schemeClr val="tx2"/>
                </a:solidFill>
              </a:rPr>
              <a:t>1</a:t>
            </a:r>
            <a:r>
              <a:rPr lang="en-US" sz="3200">
                <a:solidFill>
                  <a:schemeClr val="tx2"/>
                </a:solidFill>
              </a:rPr>
              <a:t>, s</a:t>
            </a:r>
            <a:r>
              <a:rPr lang="en-US" sz="3200" baseline="-25000">
                <a:solidFill>
                  <a:schemeClr val="tx2"/>
                </a:solidFill>
              </a:rPr>
              <a:t>2</a:t>
            </a:r>
            <a:r>
              <a:rPr lang="en-US" sz="3200">
                <a:solidFill>
                  <a:schemeClr val="tx2"/>
                </a:solidFill>
              </a:rPr>
              <a:t>} ,  { s</a:t>
            </a:r>
            <a:r>
              <a:rPr lang="en-US" sz="3200" baseline="-25000">
                <a:solidFill>
                  <a:schemeClr val="tx2"/>
                </a:solidFill>
              </a:rPr>
              <a:t>3</a:t>
            </a:r>
            <a:r>
              <a:rPr lang="en-US" sz="3200">
                <a:solidFill>
                  <a:schemeClr val="tx2"/>
                </a:solidFill>
              </a:rPr>
              <a:t>} , { s</a:t>
            </a:r>
            <a:r>
              <a:rPr lang="en-US" sz="3200" baseline="-25000">
                <a:solidFill>
                  <a:schemeClr val="tx2"/>
                </a:solidFill>
              </a:rPr>
              <a:t>4 </a:t>
            </a:r>
            <a:r>
              <a:rPr lang="en-US" sz="3200">
                <a:solidFill>
                  <a:schemeClr val="tx2"/>
                </a:solidFill>
              </a:rPr>
              <a:t>}, { s</a:t>
            </a:r>
            <a:r>
              <a:rPr lang="en-US" sz="3200" baseline="-25000">
                <a:solidFill>
                  <a:schemeClr val="tx2"/>
                </a:solidFill>
              </a:rPr>
              <a:t>5 </a:t>
            </a:r>
            <a:r>
              <a:rPr lang="en-US" sz="3200">
                <a:solidFill>
                  <a:schemeClr val="tx2"/>
                </a:solidFill>
              </a:rPr>
              <a:t>} }</a:t>
            </a:r>
          </a:p>
          <a:p>
            <a:pPr marL="0" indent="0"/>
            <a:r>
              <a:rPr lang="el-GR" sz="3200">
                <a:solidFill>
                  <a:schemeClr val="tx2"/>
                </a:solidFill>
                <a:latin typeface="Lucida Grande" charset="0"/>
              </a:rPr>
              <a:t>Π</a:t>
            </a:r>
            <a:r>
              <a:rPr lang="en-US" sz="3200" baseline="-25000">
                <a:solidFill>
                  <a:schemeClr val="tx2"/>
                </a:solidFill>
              </a:rPr>
              <a:t>2</a:t>
            </a:r>
            <a:r>
              <a:rPr lang="en-US" sz="3200"/>
              <a:t> is a partition into equivalence classes</a:t>
            </a:r>
          </a:p>
          <a:p>
            <a:pPr lvl="1"/>
            <a:r>
              <a:rPr lang="en-US" sz="2800"/>
              <a:t>No further refinement is possible</a:t>
            </a:r>
          </a:p>
          <a:p>
            <a:pPr lvl="1"/>
            <a:r>
              <a:rPr lang="en-US" sz="2800"/>
              <a:t>States </a:t>
            </a:r>
            <a:r>
              <a:rPr lang="en-US" sz="2800">
                <a:solidFill>
                  <a:schemeClr val="tx2"/>
                </a:solidFill>
              </a:rPr>
              <a:t>{ s</a:t>
            </a:r>
            <a:r>
              <a:rPr lang="en-US" sz="2800" baseline="-25000">
                <a:solidFill>
                  <a:schemeClr val="tx2"/>
                </a:solidFill>
              </a:rPr>
              <a:t>1</a:t>
            </a:r>
            <a:r>
              <a:rPr lang="en-US" sz="2800">
                <a:solidFill>
                  <a:schemeClr val="tx2"/>
                </a:solidFill>
              </a:rPr>
              <a:t>, s</a:t>
            </a:r>
            <a:r>
              <a:rPr lang="en-US" sz="2800" baseline="-25000">
                <a:solidFill>
                  <a:schemeClr val="tx2"/>
                </a:solidFill>
              </a:rPr>
              <a:t>2 </a:t>
            </a:r>
            <a:r>
              <a:rPr lang="en-US" sz="2800">
                <a:solidFill>
                  <a:schemeClr val="tx2"/>
                </a:solidFill>
              </a:rPr>
              <a:t>}</a:t>
            </a:r>
            <a:r>
              <a:rPr lang="en-US" sz="2800"/>
              <a:t>  are equivalent</a:t>
            </a:r>
          </a:p>
          <a:p>
            <a:pPr marL="0" indent="0"/>
            <a:endParaRPr lang="el-GR" sz="3200"/>
          </a:p>
          <a:p>
            <a:pPr marL="0" indent="0"/>
            <a:endParaRPr lang="el-GR" sz="3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698960D-8EE7-B745-831F-D34FA9993FDF}" type="slidenum">
              <a:rPr lang="en-US"/>
              <a:pPr/>
              <a:t>17</a:t>
            </a:fld>
            <a:endParaRPr lang="en-US"/>
          </a:p>
        </p:txBody>
      </p:sp>
      <p:sp>
        <p:nvSpPr>
          <p:cNvPr id="1371138" name="Rectangle 2"/>
          <p:cNvSpPr>
            <a:spLocks noGrp="1" noChangeArrowheads="1"/>
          </p:cNvSpPr>
          <p:nvPr>
            <p:ph type="title"/>
          </p:nvPr>
        </p:nvSpPr>
        <p:spPr/>
        <p:txBody>
          <a:bodyPr/>
          <a:lstStyle/>
          <a:p>
            <a:pPr>
              <a:lnSpc>
                <a:spcPct val="70000"/>
              </a:lnSpc>
            </a:pPr>
            <a:r>
              <a:rPr lang="en-US" sz="2800"/>
              <a:t>State minimization</a:t>
            </a:r>
            <a:br>
              <a:rPr lang="en-US" sz="2800"/>
            </a:br>
            <a:r>
              <a:rPr lang="en-US" sz="2800"/>
              <a:t>for incompletely-specified finite-state machines</a:t>
            </a:r>
          </a:p>
        </p:txBody>
      </p:sp>
      <p:sp>
        <p:nvSpPr>
          <p:cNvPr id="1371139" name="Rectangle 3"/>
          <p:cNvSpPr>
            <a:spLocks noGrp="1" noChangeArrowheads="1"/>
          </p:cNvSpPr>
          <p:nvPr>
            <p:ph type="body" idx="1"/>
          </p:nvPr>
        </p:nvSpPr>
        <p:spPr/>
        <p:txBody>
          <a:bodyPr/>
          <a:lstStyle/>
          <a:p>
            <a:pPr>
              <a:lnSpc>
                <a:spcPct val="115000"/>
              </a:lnSpc>
            </a:pPr>
            <a:r>
              <a:rPr lang="en-US"/>
              <a:t>Applicable input sequences</a:t>
            </a:r>
          </a:p>
          <a:p>
            <a:pPr lvl="1">
              <a:lnSpc>
                <a:spcPct val="100000"/>
              </a:lnSpc>
            </a:pPr>
            <a:r>
              <a:rPr lang="en-US"/>
              <a:t>All transitions are specified</a:t>
            </a:r>
          </a:p>
          <a:p>
            <a:pPr>
              <a:lnSpc>
                <a:spcPct val="115000"/>
              </a:lnSpc>
            </a:pPr>
            <a:r>
              <a:rPr lang="en-US"/>
              <a:t>Compatible states</a:t>
            </a:r>
          </a:p>
          <a:p>
            <a:pPr lvl="1">
              <a:lnSpc>
                <a:spcPct val="100000"/>
              </a:lnSpc>
            </a:pPr>
            <a:r>
              <a:rPr lang="en-US"/>
              <a:t>Given any applicable input sequence, the corresponding output sequence match</a:t>
            </a:r>
          </a:p>
          <a:p>
            <a:pPr>
              <a:lnSpc>
                <a:spcPct val="115000"/>
              </a:lnSpc>
            </a:pPr>
            <a:r>
              <a:rPr lang="en-US"/>
              <a:t>Theorem:</a:t>
            </a:r>
          </a:p>
          <a:p>
            <a:pPr lvl="1">
              <a:lnSpc>
                <a:spcPct val="100000"/>
              </a:lnSpc>
            </a:pPr>
            <a:r>
              <a:rPr lang="en-US"/>
              <a:t>Two states are compatible if and only if:</a:t>
            </a:r>
          </a:p>
          <a:p>
            <a:pPr lvl="2">
              <a:lnSpc>
                <a:spcPct val="80000"/>
              </a:lnSpc>
            </a:pPr>
            <a:r>
              <a:rPr lang="en-US"/>
              <a:t>They lead to identical outputs</a:t>
            </a:r>
          </a:p>
          <a:p>
            <a:pPr lvl="3">
              <a:lnSpc>
                <a:spcPct val="90000"/>
              </a:lnSpc>
            </a:pPr>
            <a:r>
              <a:rPr lang="en-US"/>
              <a:t>(when both are specified)</a:t>
            </a:r>
          </a:p>
          <a:p>
            <a:pPr lvl="2">
              <a:lnSpc>
                <a:spcPct val="80000"/>
              </a:lnSpc>
            </a:pPr>
            <a:r>
              <a:rPr lang="en-US"/>
              <a:t>And their next state is compatible</a:t>
            </a:r>
          </a:p>
          <a:p>
            <a:pPr lvl="3">
              <a:lnSpc>
                <a:spcPct val="90000"/>
              </a:lnSpc>
            </a:pPr>
            <a:r>
              <a:rPr lang="en-US"/>
              <a:t>(when both are specified)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113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113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7113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71139">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71139">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71139">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71139">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711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64BD69F1-064C-0C40-A2E0-8BE1D31B569A}" type="slidenum">
              <a:rPr lang="en-US"/>
              <a:pPr/>
              <a:t>18</a:t>
            </a:fld>
            <a:endParaRPr lang="en-US"/>
          </a:p>
        </p:txBody>
      </p:sp>
      <p:sp>
        <p:nvSpPr>
          <p:cNvPr id="1372162" name="Rectangle 2"/>
          <p:cNvSpPr>
            <a:spLocks noGrp="1" noChangeArrowheads="1"/>
          </p:cNvSpPr>
          <p:nvPr>
            <p:ph type="title"/>
          </p:nvPr>
        </p:nvSpPr>
        <p:spPr>
          <a:xfrm>
            <a:off x="241300" y="127000"/>
            <a:ext cx="8699500" cy="685800"/>
          </a:xfrm>
        </p:spPr>
        <p:txBody>
          <a:bodyPr/>
          <a:lstStyle/>
          <a:p>
            <a:r>
              <a:rPr lang="en-US" sz="2800" dirty="0"/>
              <a:t>State minimization</a:t>
            </a:r>
            <a:br>
              <a:rPr lang="en-US" sz="2800" dirty="0"/>
            </a:br>
            <a:r>
              <a:rPr lang="en-US" sz="2800" dirty="0"/>
              <a:t>for incompletely-specified finite-state machines</a:t>
            </a:r>
          </a:p>
        </p:txBody>
      </p:sp>
      <p:sp>
        <p:nvSpPr>
          <p:cNvPr id="1372163" name="Rectangle 3"/>
          <p:cNvSpPr>
            <a:spLocks noGrp="1" noChangeArrowheads="1"/>
          </p:cNvSpPr>
          <p:nvPr>
            <p:ph type="body" idx="1"/>
          </p:nvPr>
        </p:nvSpPr>
        <p:spPr/>
        <p:txBody>
          <a:bodyPr/>
          <a:lstStyle/>
          <a:p>
            <a:r>
              <a:rPr lang="en-US" dirty="0"/>
              <a:t>Compatibility is not an equivalence relation</a:t>
            </a:r>
          </a:p>
          <a:p>
            <a:r>
              <a:rPr lang="en-US" dirty="0"/>
              <a:t>Minimum finite-state machine is not unique</a:t>
            </a:r>
          </a:p>
          <a:p>
            <a:r>
              <a:rPr lang="en-US" dirty="0"/>
              <a:t>Implication relation makes the problem intractable</a:t>
            </a:r>
          </a:p>
          <a:p>
            <a:pPr lvl="1"/>
            <a:r>
              <a:rPr lang="en-US" dirty="0"/>
              <a:t>Two states may be compatible, subject to other states being compatible.</a:t>
            </a:r>
          </a:p>
          <a:p>
            <a:pPr lvl="1"/>
            <a:r>
              <a:rPr lang="en-US" dirty="0"/>
              <a:t>Implications are binate </a:t>
            </a:r>
            <a:r>
              <a:rPr lang="en-US" dirty="0" err="1"/>
              <a:t>satisfiability</a:t>
            </a:r>
            <a:r>
              <a:rPr lang="en-US" dirty="0"/>
              <a:t> clauses</a:t>
            </a:r>
          </a:p>
          <a:p>
            <a:pPr lvl="2"/>
            <a:r>
              <a:rPr lang="en-US" dirty="0"/>
              <a:t>   a -&gt; b      = </a:t>
            </a:r>
            <a:r>
              <a:rPr lang="en-US" dirty="0" err="1"/>
              <a:t>a’+b</a:t>
            </a:r>
            <a:endParaRPr lang="en-US" dirty="0"/>
          </a:p>
          <a:p>
            <a:pPr>
              <a:buFont typeface="Monotype Sorts" charset="0"/>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B2F4A857-C856-9F4A-8474-5CAB7A73ABA2}" type="slidenum">
              <a:rPr lang="en-US"/>
              <a:pPr/>
              <a:t>19</a:t>
            </a:fld>
            <a:endParaRPr lang="en-US"/>
          </a:p>
        </p:txBody>
      </p:sp>
      <p:sp>
        <p:nvSpPr>
          <p:cNvPr id="1454082" name="Rectangle 2"/>
          <p:cNvSpPr>
            <a:spLocks noGrp="1" noChangeArrowheads="1"/>
          </p:cNvSpPr>
          <p:nvPr>
            <p:ph type="title"/>
          </p:nvPr>
        </p:nvSpPr>
        <p:spPr/>
        <p:txBody>
          <a:bodyPr/>
          <a:lstStyle/>
          <a:p>
            <a:r>
              <a:rPr lang="en-US"/>
              <a:t>Example</a:t>
            </a:r>
          </a:p>
        </p:txBody>
      </p:sp>
      <p:pic>
        <p:nvPicPr>
          <p:cNvPr id="1454084"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12763" y="1127125"/>
            <a:ext cx="7947025" cy="4906963"/>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5089CD2-523E-D94A-9382-11679E51E4D1}" type="slidenum">
              <a:rPr lang="en-US"/>
              <a:pPr/>
              <a:t>2</a:t>
            </a:fld>
            <a:endParaRPr lang="en-US"/>
          </a:p>
        </p:txBody>
      </p:sp>
      <p:sp>
        <p:nvSpPr>
          <p:cNvPr id="1275906" name="Rectangle 2"/>
          <p:cNvSpPr>
            <a:spLocks noGrp="1" noChangeArrowheads="1"/>
          </p:cNvSpPr>
          <p:nvPr>
            <p:ph type="title"/>
          </p:nvPr>
        </p:nvSpPr>
        <p:spPr/>
        <p:txBody>
          <a:bodyPr/>
          <a:lstStyle/>
          <a:p>
            <a:r>
              <a:rPr lang="en-US"/>
              <a:t>Module 1</a:t>
            </a:r>
          </a:p>
        </p:txBody>
      </p:sp>
      <p:sp>
        <p:nvSpPr>
          <p:cNvPr id="1275907" name="Rectangle 3"/>
          <p:cNvSpPr>
            <a:spLocks noGrp="1" noChangeArrowheads="1"/>
          </p:cNvSpPr>
          <p:nvPr>
            <p:ph type="body" idx="1"/>
          </p:nvPr>
        </p:nvSpPr>
        <p:spPr/>
        <p:txBody>
          <a:bodyPr/>
          <a:lstStyle/>
          <a:p>
            <a:r>
              <a:rPr lang="en-US"/>
              <a:t>Objective</a:t>
            </a:r>
          </a:p>
          <a:p>
            <a:pPr lvl="1"/>
            <a:r>
              <a:rPr lang="en-US"/>
              <a:t>Motivation and assumptions for sequential synthesis</a:t>
            </a:r>
          </a:p>
          <a:p>
            <a:pPr lvl="1"/>
            <a:r>
              <a:rPr lang="en-US"/>
              <a:t>Finite-state machine design and optimization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F2A8C40-A27E-134C-A8EC-BD998E52E355}" type="slidenum">
              <a:rPr lang="en-US"/>
              <a:pPr/>
              <a:t>20</a:t>
            </a:fld>
            <a:endParaRPr lang="en-US"/>
          </a:p>
        </p:txBody>
      </p:sp>
      <p:sp>
        <p:nvSpPr>
          <p:cNvPr id="1456130" name="Rectangle 2"/>
          <p:cNvSpPr>
            <a:spLocks noGrp="1" noChangeArrowheads="1"/>
          </p:cNvSpPr>
          <p:nvPr>
            <p:ph type="title"/>
          </p:nvPr>
        </p:nvSpPr>
        <p:spPr/>
        <p:txBody>
          <a:bodyPr/>
          <a:lstStyle/>
          <a:p>
            <a:r>
              <a:rPr lang="en-US"/>
              <a:t>Trivial method</a:t>
            </a:r>
          </a:p>
        </p:txBody>
      </p:sp>
      <p:sp>
        <p:nvSpPr>
          <p:cNvPr id="1456131" name="Rectangle 3"/>
          <p:cNvSpPr>
            <a:spLocks noGrp="1" noChangeArrowheads="1"/>
          </p:cNvSpPr>
          <p:nvPr>
            <p:ph type="body" idx="1"/>
          </p:nvPr>
        </p:nvSpPr>
        <p:spPr/>
        <p:txBody>
          <a:bodyPr/>
          <a:lstStyle/>
          <a:p>
            <a:r>
              <a:rPr lang="en-US"/>
              <a:t>Consider all possible </a:t>
            </a:r>
            <a:r>
              <a:rPr lang="en-US" i="1"/>
              <a:t>don</a:t>
            </a:r>
            <a:r>
              <a:rPr lang="ja-JP" altLang="en-US" i="1">
                <a:latin typeface="Arial"/>
              </a:rPr>
              <a:t>’</a:t>
            </a:r>
            <a:r>
              <a:rPr lang="en-US" i="1"/>
              <a:t>t care</a:t>
            </a:r>
            <a:r>
              <a:rPr lang="en-US"/>
              <a:t> assignments</a:t>
            </a:r>
          </a:p>
          <a:p>
            <a:pPr lvl="1"/>
            <a:r>
              <a:rPr lang="en-US">
                <a:solidFill>
                  <a:schemeClr val="bg2"/>
                </a:solidFill>
              </a:rPr>
              <a:t>n</a:t>
            </a:r>
            <a:r>
              <a:rPr lang="en-US"/>
              <a:t> </a:t>
            </a:r>
            <a:r>
              <a:rPr lang="en-US" i="1"/>
              <a:t>don</a:t>
            </a:r>
            <a:r>
              <a:rPr lang="ja-JP" altLang="en-US" i="1">
                <a:latin typeface="Arial"/>
              </a:rPr>
              <a:t>’</a:t>
            </a:r>
            <a:r>
              <a:rPr lang="en-US" i="1"/>
              <a:t>t care</a:t>
            </a:r>
            <a:r>
              <a:rPr lang="en-US"/>
              <a:t> imply</a:t>
            </a:r>
          </a:p>
          <a:p>
            <a:pPr lvl="2"/>
            <a:r>
              <a:rPr lang="en-US">
                <a:solidFill>
                  <a:schemeClr val="bg2"/>
                </a:solidFill>
              </a:rPr>
              <a:t>2</a:t>
            </a:r>
            <a:r>
              <a:rPr lang="en-US" baseline="30000">
                <a:solidFill>
                  <a:schemeClr val="bg2"/>
                </a:solidFill>
              </a:rPr>
              <a:t>n</a:t>
            </a:r>
            <a:r>
              <a:rPr lang="en-US"/>
              <a:t> completely specified FSMs</a:t>
            </a:r>
          </a:p>
          <a:p>
            <a:pPr lvl="2"/>
            <a:r>
              <a:rPr lang="en-US">
                <a:solidFill>
                  <a:schemeClr val="bg2"/>
                </a:solidFill>
              </a:rPr>
              <a:t>2</a:t>
            </a:r>
            <a:r>
              <a:rPr lang="en-US" baseline="30000">
                <a:solidFill>
                  <a:schemeClr val="bg2"/>
                </a:solidFill>
              </a:rPr>
              <a:t>n</a:t>
            </a:r>
            <a:r>
              <a:rPr lang="en-US"/>
              <a:t> solutions</a:t>
            </a:r>
          </a:p>
          <a:p>
            <a:r>
              <a:rPr lang="en-US"/>
              <a:t>Example:</a:t>
            </a:r>
          </a:p>
          <a:p>
            <a:pPr lvl="1"/>
            <a:r>
              <a:rPr lang="en-US"/>
              <a:t>Replace </a:t>
            </a:r>
            <a:r>
              <a:rPr lang="en-US">
                <a:solidFill>
                  <a:schemeClr val="bg2"/>
                </a:solidFill>
              </a:rPr>
              <a:t>*</a:t>
            </a:r>
            <a:r>
              <a:rPr lang="en-US"/>
              <a:t> by </a:t>
            </a:r>
            <a:r>
              <a:rPr lang="en-US">
                <a:solidFill>
                  <a:schemeClr val="bg2"/>
                </a:solidFill>
              </a:rPr>
              <a:t>1</a:t>
            </a:r>
          </a:p>
          <a:p>
            <a:pPr lvl="2"/>
            <a:r>
              <a:rPr lang="el-GR" sz="2800">
                <a:solidFill>
                  <a:schemeClr val="tx2"/>
                </a:solidFill>
                <a:latin typeface="Lucida Grande" charset="0"/>
              </a:rPr>
              <a:t>Π</a:t>
            </a:r>
            <a:r>
              <a:rPr lang="en-US" sz="2800" baseline="-25000">
                <a:solidFill>
                  <a:schemeClr val="tx2"/>
                </a:solidFill>
              </a:rPr>
              <a:t>1</a:t>
            </a:r>
            <a:r>
              <a:rPr lang="en-US" sz="2800">
                <a:solidFill>
                  <a:schemeClr val="tx2"/>
                </a:solidFill>
              </a:rPr>
              <a:t> = { { s</a:t>
            </a:r>
            <a:r>
              <a:rPr lang="en-US" sz="2800" baseline="-25000">
                <a:solidFill>
                  <a:schemeClr val="tx2"/>
                </a:solidFill>
              </a:rPr>
              <a:t>1</a:t>
            </a:r>
            <a:r>
              <a:rPr lang="en-US" sz="2800">
                <a:solidFill>
                  <a:schemeClr val="tx2"/>
                </a:solidFill>
              </a:rPr>
              <a:t>, s</a:t>
            </a:r>
            <a:r>
              <a:rPr lang="en-US" sz="2800" baseline="-25000">
                <a:solidFill>
                  <a:schemeClr val="tx2"/>
                </a:solidFill>
              </a:rPr>
              <a:t>2</a:t>
            </a:r>
            <a:r>
              <a:rPr lang="en-US" sz="2800">
                <a:solidFill>
                  <a:schemeClr val="tx2"/>
                </a:solidFill>
              </a:rPr>
              <a:t>} , { s</a:t>
            </a:r>
            <a:r>
              <a:rPr lang="en-US" sz="2800" baseline="-25000">
                <a:solidFill>
                  <a:schemeClr val="tx2"/>
                </a:solidFill>
              </a:rPr>
              <a:t>3</a:t>
            </a:r>
            <a:r>
              <a:rPr lang="en-US" sz="2800">
                <a:solidFill>
                  <a:schemeClr val="tx2"/>
                </a:solidFill>
              </a:rPr>
              <a:t>}, {s</a:t>
            </a:r>
            <a:r>
              <a:rPr lang="en-US" sz="2800" baseline="-25000">
                <a:solidFill>
                  <a:schemeClr val="tx2"/>
                </a:solidFill>
              </a:rPr>
              <a:t>4 </a:t>
            </a:r>
            <a:r>
              <a:rPr lang="en-US" sz="2800">
                <a:solidFill>
                  <a:schemeClr val="tx2"/>
                </a:solidFill>
              </a:rPr>
              <a:t>}, { s</a:t>
            </a:r>
            <a:r>
              <a:rPr lang="en-US" sz="2800" baseline="-25000">
                <a:solidFill>
                  <a:schemeClr val="tx2"/>
                </a:solidFill>
              </a:rPr>
              <a:t>5 </a:t>
            </a:r>
            <a:r>
              <a:rPr lang="en-US" sz="2800">
                <a:solidFill>
                  <a:schemeClr val="tx2"/>
                </a:solidFill>
              </a:rPr>
              <a:t>} } </a:t>
            </a:r>
          </a:p>
          <a:p>
            <a:pPr lvl="1"/>
            <a:r>
              <a:rPr lang="en-US"/>
              <a:t>Replace</a:t>
            </a:r>
            <a:r>
              <a:rPr lang="en-US">
                <a:solidFill>
                  <a:schemeClr val="bg2"/>
                </a:solidFill>
              </a:rPr>
              <a:t> *</a:t>
            </a:r>
            <a:r>
              <a:rPr lang="en-US"/>
              <a:t> by </a:t>
            </a:r>
            <a:r>
              <a:rPr lang="en-US">
                <a:solidFill>
                  <a:schemeClr val="bg2"/>
                </a:solidFill>
              </a:rPr>
              <a:t>0</a:t>
            </a:r>
          </a:p>
          <a:p>
            <a:pPr lvl="2"/>
            <a:r>
              <a:rPr lang="el-GR" sz="2800">
                <a:solidFill>
                  <a:schemeClr val="tx2"/>
                </a:solidFill>
                <a:latin typeface="Lucida Grande" charset="0"/>
              </a:rPr>
              <a:t>Π</a:t>
            </a:r>
            <a:r>
              <a:rPr lang="en-US" sz="2800" baseline="-25000">
                <a:solidFill>
                  <a:schemeClr val="tx2"/>
                </a:solidFill>
              </a:rPr>
              <a:t>1</a:t>
            </a:r>
            <a:r>
              <a:rPr lang="en-US" sz="2800">
                <a:solidFill>
                  <a:schemeClr val="tx2"/>
                </a:solidFill>
              </a:rPr>
              <a:t> = { { s</a:t>
            </a:r>
            <a:r>
              <a:rPr lang="en-US" sz="2800" baseline="-25000">
                <a:solidFill>
                  <a:schemeClr val="tx2"/>
                </a:solidFill>
              </a:rPr>
              <a:t>1</a:t>
            </a:r>
            <a:r>
              <a:rPr lang="en-US" sz="2800">
                <a:solidFill>
                  <a:schemeClr val="tx2"/>
                </a:solidFill>
              </a:rPr>
              <a:t>, s</a:t>
            </a:r>
            <a:r>
              <a:rPr lang="en-US" sz="2800" baseline="-25000">
                <a:solidFill>
                  <a:schemeClr val="tx2"/>
                </a:solidFill>
              </a:rPr>
              <a:t>5</a:t>
            </a:r>
            <a:r>
              <a:rPr lang="en-US" sz="2800">
                <a:solidFill>
                  <a:schemeClr val="tx2"/>
                </a:solidFill>
              </a:rPr>
              <a:t>} , { s</a:t>
            </a:r>
            <a:r>
              <a:rPr lang="en-US" sz="2800" baseline="-25000">
                <a:solidFill>
                  <a:schemeClr val="tx2"/>
                </a:solidFill>
              </a:rPr>
              <a:t>2</a:t>
            </a:r>
            <a:r>
              <a:rPr lang="en-US" sz="2800">
                <a:solidFill>
                  <a:schemeClr val="tx2"/>
                </a:solidFill>
              </a:rPr>
              <a:t>,s</a:t>
            </a:r>
            <a:r>
              <a:rPr lang="en-US" sz="2800" baseline="-25000">
                <a:solidFill>
                  <a:schemeClr val="tx2"/>
                </a:solidFill>
              </a:rPr>
              <a:t>3 </a:t>
            </a:r>
            <a:r>
              <a:rPr lang="en-US" sz="2800">
                <a:solidFill>
                  <a:schemeClr val="tx2"/>
                </a:solidFill>
              </a:rPr>
              <a:t>, s</a:t>
            </a:r>
            <a:r>
              <a:rPr lang="en-US" sz="2800" baseline="-25000">
                <a:solidFill>
                  <a:schemeClr val="tx2"/>
                </a:solidFill>
              </a:rPr>
              <a:t>4 </a:t>
            </a:r>
            <a:r>
              <a:rPr lang="en-US" sz="2800">
                <a:solidFill>
                  <a:schemeClr val="tx2"/>
                </a:solidFill>
              </a:rPr>
              <a:t>} }</a:t>
            </a:r>
          </a:p>
          <a:p>
            <a:pPr lvl="2"/>
            <a:endParaRPr lang="en-US"/>
          </a:p>
          <a:p>
            <a:pPr lvl="3"/>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E5B56D84-B127-7441-A23E-D22ADF7B1525}" type="slidenum">
              <a:rPr lang="en-US"/>
              <a:pPr/>
              <a:t>21</a:t>
            </a:fld>
            <a:endParaRPr lang="en-US"/>
          </a:p>
        </p:txBody>
      </p:sp>
      <p:sp>
        <p:nvSpPr>
          <p:cNvPr id="1457154" name="Rectangle 2"/>
          <p:cNvSpPr>
            <a:spLocks noGrp="1" noChangeArrowheads="1"/>
          </p:cNvSpPr>
          <p:nvPr>
            <p:ph type="title"/>
          </p:nvPr>
        </p:nvSpPr>
        <p:spPr/>
        <p:txBody>
          <a:bodyPr/>
          <a:lstStyle/>
          <a:p>
            <a:r>
              <a:rPr lang="en-US" sz="2800"/>
              <a:t>Compatibility and implications</a:t>
            </a:r>
            <a:br>
              <a:rPr lang="en-US" sz="2800"/>
            </a:br>
            <a:r>
              <a:rPr lang="en-US" sz="2800"/>
              <a:t>Example</a:t>
            </a:r>
          </a:p>
        </p:txBody>
      </p:sp>
      <p:sp>
        <p:nvSpPr>
          <p:cNvPr id="1457155" name="Rectangle 3"/>
          <p:cNvSpPr>
            <a:spLocks noGrp="1" noChangeArrowheads="1"/>
          </p:cNvSpPr>
          <p:nvPr>
            <p:ph type="body" sz="half" idx="1"/>
          </p:nvPr>
        </p:nvSpPr>
        <p:spPr/>
        <p:txBody>
          <a:bodyPr/>
          <a:lstStyle/>
          <a:p>
            <a:pPr marL="0" indent="0"/>
            <a:r>
              <a:rPr lang="en-US" sz="2400"/>
              <a:t>Compatible states </a:t>
            </a:r>
            <a:r>
              <a:rPr lang="en-US" sz="2400">
                <a:solidFill>
                  <a:schemeClr val="bg2"/>
                </a:solidFill>
              </a:rPr>
              <a:t>{s</a:t>
            </a:r>
            <a:r>
              <a:rPr lang="en-US" sz="2400" baseline="-25000">
                <a:solidFill>
                  <a:schemeClr val="bg2"/>
                </a:solidFill>
              </a:rPr>
              <a:t>1</a:t>
            </a:r>
            <a:r>
              <a:rPr lang="en-US" sz="2400">
                <a:solidFill>
                  <a:schemeClr val="bg2"/>
                </a:solidFill>
              </a:rPr>
              <a:t> , s</a:t>
            </a:r>
            <a:r>
              <a:rPr lang="en-US" sz="2400" baseline="-25000">
                <a:solidFill>
                  <a:schemeClr val="bg2"/>
                </a:solidFill>
              </a:rPr>
              <a:t>2</a:t>
            </a:r>
            <a:r>
              <a:rPr lang="en-US" sz="2400">
                <a:solidFill>
                  <a:schemeClr val="bg2"/>
                </a:solidFill>
              </a:rPr>
              <a:t>}</a:t>
            </a:r>
          </a:p>
          <a:p>
            <a:pPr marL="0" indent="0"/>
            <a:r>
              <a:rPr lang="en-US" sz="2400"/>
              <a:t>If </a:t>
            </a:r>
            <a:r>
              <a:rPr lang="en-US" sz="2400">
                <a:solidFill>
                  <a:schemeClr val="bg2"/>
                </a:solidFill>
              </a:rPr>
              <a:t>{s</a:t>
            </a:r>
            <a:r>
              <a:rPr lang="en-US" sz="2400" baseline="-25000">
                <a:solidFill>
                  <a:schemeClr val="bg2"/>
                </a:solidFill>
              </a:rPr>
              <a:t>3 </a:t>
            </a:r>
            <a:r>
              <a:rPr lang="en-US" sz="2400">
                <a:solidFill>
                  <a:schemeClr val="bg2"/>
                </a:solidFill>
              </a:rPr>
              <a:t>, s</a:t>
            </a:r>
            <a:r>
              <a:rPr lang="en-US" sz="2400" baseline="-25000">
                <a:solidFill>
                  <a:schemeClr val="bg2"/>
                </a:solidFill>
              </a:rPr>
              <a:t>4</a:t>
            </a:r>
            <a:r>
              <a:rPr lang="en-US" sz="2400">
                <a:solidFill>
                  <a:schemeClr val="bg2"/>
                </a:solidFill>
              </a:rPr>
              <a:t>}</a:t>
            </a:r>
            <a:r>
              <a:rPr lang="en-US" sz="2400"/>
              <a:t> are compatible</a:t>
            </a:r>
          </a:p>
          <a:p>
            <a:pPr lvl="1"/>
            <a:r>
              <a:rPr lang="en-US" sz="2000"/>
              <a:t>Then </a:t>
            </a:r>
            <a:r>
              <a:rPr lang="en-US" sz="2000">
                <a:solidFill>
                  <a:schemeClr val="bg2"/>
                </a:solidFill>
              </a:rPr>
              <a:t>{s</a:t>
            </a:r>
            <a:r>
              <a:rPr lang="en-US" sz="2000" baseline="-25000">
                <a:solidFill>
                  <a:schemeClr val="bg2"/>
                </a:solidFill>
              </a:rPr>
              <a:t>1</a:t>
            </a:r>
            <a:r>
              <a:rPr lang="en-US" sz="2000">
                <a:solidFill>
                  <a:schemeClr val="bg2"/>
                </a:solidFill>
              </a:rPr>
              <a:t> , s</a:t>
            </a:r>
            <a:r>
              <a:rPr lang="en-US" sz="2000" baseline="-25000">
                <a:solidFill>
                  <a:schemeClr val="bg2"/>
                </a:solidFill>
              </a:rPr>
              <a:t>5</a:t>
            </a:r>
            <a:r>
              <a:rPr lang="en-US" sz="2000">
                <a:solidFill>
                  <a:schemeClr val="bg2"/>
                </a:solidFill>
              </a:rPr>
              <a:t> }</a:t>
            </a:r>
            <a:r>
              <a:rPr lang="en-US" sz="2000"/>
              <a:t> are also compatible</a:t>
            </a:r>
          </a:p>
          <a:p>
            <a:pPr marL="0" indent="0"/>
            <a:r>
              <a:rPr lang="en-US" sz="2400"/>
              <a:t>Incompatible states </a:t>
            </a:r>
            <a:r>
              <a:rPr lang="en-US" sz="2400">
                <a:solidFill>
                  <a:schemeClr val="bg2"/>
                </a:solidFill>
              </a:rPr>
              <a:t>{s</a:t>
            </a:r>
            <a:r>
              <a:rPr lang="en-US" sz="2400" baseline="-25000">
                <a:solidFill>
                  <a:schemeClr val="bg2"/>
                </a:solidFill>
              </a:rPr>
              <a:t>2</a:t>
            </a:r>
            <a:r>
              <a:rPr lang="en-US" sz="2400">
                <a:solidFill>
                  <a:schemeClr val="bg2"/>
                </a:solidFill>
              </a:rPr>
              <a:t> , s</a:t>
            </a:r>
            <a:r>
              <a:rPr lang="en-US" sz="2400" baseline="-25000">
                <a:solidFill>
                  <a:schemeClr val="bg2"/>
                </a:solidFill>
              </a:rPr>
              <a:t>5</a:t>
            </a:r>
            <a:r>
              <a:rPr lang="en-US" sz="2400">
                <a:solidFill>
                  <a:schemeClr val="bg2"/>
                </a:solidFill>
              </a:rPr>
              <a:t>}</a:t>
            </a:r>
          </a:p>
        </p:txBody>
      </p:sp>
      <p:pic>
        <p:nvPicPr>
          <p:cNvPr id="1457156"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391025" y="1082675"/>
            <a:ext cx="4689475" cy="289560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85BEE337-ED7D-2F47-B4F5-529E6D9AC643}" type="slidenum">
              <a:rPr lang="en-US"/>
              <a:pPr/>
              <a:t>22</a:t>
            </a:fld>
            <a:endParaRPr lang="en-US"/>
          </a:p>
        </p:txBody>
      </p:sp>
      <p:sp>
        <p:nvSpPr>
          <p:cNvPr id="1458178" name="Rectangle 2"/>
          <p:cNvSpPr>
            <a:spLocks noGrp="1" noChangeArrowheads="1"/>
          </p:cNvSpPr>
          <p:nvPr>
            <p:ph type="title"/>
          </p:nvPr>
        </p:nvSpPr>
        <p:spPr/>
        <p:txBody>
          <a:bodyPr/>
          <a:lstStyle/>
          <a:p>
            <a:r>
              <a:rPr lang="en-US"/>
              <a:t>Compatibility and implications</a:t>
            </a:r>
          </a:p>
        </p:txBody>
      </p:sp>
      <p:sp>
        <p:nvSpPr>
          <p:cNvPr id="1458179" name="Rectangle 3"/>
          <p:cNvSpPr>
            <a:spLocks noGrp="1" noChangeArrowheads="1"/>
          </p:cNvSpPr>
          <p:nvPr>
            <p:ph type="body" sz="half" idx="1"/>
          </p:nvPr>
        </p:nvSpPr>
        <p:spPr/>
        <p:txBody>
          <a:bodyPr/>
          <a:lstStyle/>
          <a:p>
            <a:pPr marL="0" indent="0">
              <a:lnSpc>
                <a:spcPct val="115000"/>
              </a:lnSpc>
            </a:pPr>
            <a:r>
              <a:rPr lang="en-US" sz="2400"/>
              <a:t>Compatible pairs:</a:t>
            </a:r>
          </a:p>
          <a:p>
            <a:pPr lvl="1">
              <a:lnSpc>
                <a:spcPct val="100000"/>
              </a:lnSpc>
            </a:pPr>
            <a:r>
              <a:rPr lang="en-US" sz="2000">
                <a:solidFill>
                  <a:schemeClr val="bg2"/>
                </a:solidFill>
              </a:rPr>
              <a:t>{s</a:t>
            </a:r>
            <a:r>
              <a:rPr lang="en-US" sz="2000" baseline="-25000">
                <a:solidFill>
                  <a:schemeClr val="bg2"/>
                </a:solidFill>
              </a:rPr>
              <a:t>1</a:t>
            </a:r>
            <a:r>
              <a:rPr lang="en-US" sz="2000">
                <a:solidFill>
                  <a:schemeClr val="bg2"/>
                </a:solidFill>
              </a:rPr>
              <a:t>, s</a:t>
            </a:r>
            <a:r>
              <a:rPr lang="en-US" sz="2000" baseline="-25000">
                <a:solidFill>
                  <a:schemeClr val="bg2"/>
                </a:solidFill>
              </a:rPr>
              <a:t>2</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1</a:t>
            </a:r>
            <a:r>
              <a:rPr lang="en-US" sz="2000">
                <a:solidFill>
                  <a:schemeClr val="bg2"/>
                </a:solidFill>
              </a:rPr>
              <a:t>, s</a:t>
            </a:r>
            <a:r>
              <a:rPr lang="en-US" sz="2000" baseline="-25000">
                <a:solidFill>
                  <a:schemeClr val="bg2"/>
                </a:solidFill>
              </a:rPr>
              <a:t>5</a:t>
            </a:r>
            <a:r>
              <a:rPr lang="en-US" sz="2000">
                <a:solidFill>
                  <a:schemeClr val="bg2"/>
                </a:solidFill>
              </a:rPr>
              <a:t>} ← {s</a:t>
            </a:r>
            <a:r>
              <a:rPr lang="en-US" sz="2000" baseline="-25000">
                <a:solidFill>
                  <a:schemeClr val="bg2"/>
                </a:solidFill>
              </a:rPr>
              <a:t>3</a:t>
            </a:r>
            <a:r>
              <a:rPr lang="en-US" sz="2000">
                <a:solidFill>
                  <a:schemeClr val="bg2"/>
                </a:solidFill>
              </a:rPr>
              <a:t>, s</a:t>
            </a:r>
            <a:r>
              <a:rPr lang="en-US" sz="2000" baseline="-25000">
                <a:solidFill>
                  <a:schemeClr val="bg2"/>
                </a:solidFill>
              </a:rPr>
              <a:t>4</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2</a:t>
            </a:r>
            <a:r>
              <a:rPr lang="en-US" sz="2000">
                <a:solidFill>
                  <a:schemeClr val="bg2"/>
                </a:solidFill>
              </a:rPr>
              <a:t>, s</a:t>
            </a:r>
            <a:r>
              <a:rPr lang="en-US" sz="2000" baseline="-25000">
                <a:solidFill>
                  <a:schemeClr val="bg2"/>
                </a:solidFill>
              </a:rPr>
              <a:t>4</a:t>
            </a:r>
            <a:r>
              <a:rPr lang="en-US" sz="2000">
                <a:solidFill>
                  <a:schemeClr val="bg2"/>
                </a:solidFill>
              </a:rPr>
              <a:t>} ← {s</a:t>
            </a:r>
            <a:r>
              <a:rPr lang="en-US" sz="2000" baseline="-25000">
                <a:solidFill>
                  <a:schemeClr val="bg2"/>
                </a:solidFill>
              </a:rPr>
              <a:t>3</a:t>
            </a:r>
            <a:r>
              <a:rPr lang="en-US" sz="2000">
                <a:solidFill>
                  <a:schemeClr val="bg2"/>
                </a:solidFill>
              </a:rPr>
              <a:t>, s</a:t>
            </a:r>
            <a:r>
              <a:rPr lang="en-US" sz="2000" baseline="-25000">
                <a:solidFill>
                  <a:schemeClr val="bg2"/>
                </a:solidFill>
              </a:rPr>
              <a:t>4</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2</a:t>
            </a:r>
            <a:r>
              <a:rPr lang="en-US" sz="2000">
                <a:solidFill>
                  <a:schemeClr val="bg2"/>
                </a:solidFill>
              </a:rPr>
              <a:t>, s</a:t>
            </a:r>
            <a:r>
              <a:rPr lang="en-US" sz="2000" baseline="-25000">
                <a:solidFill>
                  <a:schemeClr val="bg2"/>
                </a:solidFill>
              </a:rPr>
              <a:t>3</a:t>
            </a:r>
            <a:r>
              <a:rPr lang="en-US" sz="2000">
                <a:solidFill>
                  <a:schemeClr val="bg2"/>
                </a:solidFill>
              </a:rPr>
              <a:t>} ← {s</a:t>
            </a:r>
            <a:r>
              <a:rPr lang="en-US" sz="2000" baseline="-25000">
                <a:solidFill>
                  <a:schemeClr val="bg2"/>
                </a:solidFill>
              </a:rPr>
              <a:t>1</a:t>
            </a:r>
            <a:r>
              <a:rPr lang="en-US" sz="2000">
                <a:solidFill>
                  <a:schemeClr val="bg2"/>
                </a:solidFill>
              </a:rPr>
              <a:t>, s</a:t>
            </a:r>
            <a:r>
              <a:rPr lang="en-US" sz="2000" baseline="-25000">
                <a:solidFill>
                  <a:schemeClr val="bg2"/>
                </a:solidFill>
              </a:rPr>
              <a:t>5</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3</a:t>
            </a:r>
            <a:r>
              <a:rPr lang="en-US" sz="2000">
                <a:solidFill>
                  <a:schemeClr val="bg2"/>
                </a:solidFill>
              </a:rPr>
              <a:t>, s</a:t>
            </a:r>
            <a:r>
              <a:rPr lang="en-US" sz="2000" baseline="-25000">
                <a:solidFill>
                  <a:schemeClr val="bg2"/>
                </a:solidFill>
              </a:rPr>
              <a:t>4</a:t>
            </a:r>
            <a:r>
              <a:rPr lang="en-US" sz="2000">
                <a:solidFill>
                  <a:schemeClr val="bg2"/>
                </a:solidFill>
              </a:rPr>
              <a:t>} ← {s</a:t>
            </a:r>
            <a:r>
              <a:rPr lang="en-US" sz="2000" baseline="-25000">
                <a:solidFill>
                  <a:schemeClr val="bg2"/>
                </a:solidFill>
              </a:rPr>
              <a:t>2</a:t>
            </a:r>
            <a:r>
              <a:rPr lang="en-US" sz="2000">
                <a:solidFill>
                  <a:schemeClr val="bg2"/>
                </a:solidFill>
              </a:rPr>
              <a:t>, s</a:t>
            </a:r>
            <a:r>
              <a:rPr lang="en-US" sz="2000" baseline="-25000">
                <a:solidFill>
                  <a:schemeClr val="bg2"/>
                </a:solidFill>
              </a:rPr>
              <a:t>4</a:t>
            </a:r>
            <a:r>
              <a:rPr lang="en-US" sz="2000">
                <a:solidFill>
                  <a:schemeClr val="bg2"/>
                </a:solidFill>
              </a:rPr>
              <a:t>}  U  {s</a:t>
            </a:r>
            <a:r>
              <a:rPr lang="en-US" sz="2000" baseline="-25000">
                <a:solidFill>
                  <a:schemeClr val="bg2"/>
                </a:solidFill>
              </a:rPr>
              <a:t>1</a:t>
            </a:r>
            <a:r>
              <a:rPr lang="en-US" sz="2000">
                <a:solidFill>
                  <a:schemeClr val="bg2"/>
                </a:solidFill>
              </a:rPr>
              <a:t>, s</a:t>
            </a:r>
            <a:r>
              <a:rPr lang="en-US" sz="2000" baseline="-25000">
                <a:solidFill>
                  <a:schemeClr val="bg2"/>
                </a:solidFill>
              </a:rPr>
              <a:t>5</a:t>
            </a:r>
            <a:r>
              <a:rPr lang="en-US" sz="2000">
                <a:solidFill>
                  <a:schemeClr val="bg2"/>
                </a:solidFill>
              </a:rPr>
              <a:t>}</a:t>
            </a:r>
          </a:p>
          <a:p>
            <a:pPr marL="0" indent="0">
              <a:lnSpc>
                <a:spcPct val="115000"/>
              </a:lnSpc>
            </a:pPr>
            <a:r>
              <a:rPr lang="en-US" sz="2400"/>
              <a:t>Incompatible pairs</a:t>
            </a:r>
          </a:p>
          <a:p>
            <a:pPr lvl="1">
              <a:lnSpc>
                <a:spcPct val="100000"/>
              </a:lnSpc>
            </a:pPr>
            <a:r>
              <a:rPr lang="en-US" sz="2000">
                <a:solidFill>
                  <a:schemeClr val="bg2"/>
                </a:solidFill>
              </a:rPr>
              <a:t>{s</a:t>
            </a:r>
            <a:r>
              <a:rPr lang="en-US" sz="2000" baseline="-25000">
                <a:solidFill>
                  <a:schemeClr val="bg2"/>
                </a:solidFill>
              </a:rPr>
              <a:t>2</a:t>
            </a:r>
            <a:r>
              <a:rPr lang="en-US" sz="2000">
                <a:solidFill>
                  <a:schemeClr val="bg2"/>
                </a:solidFill>
              </a:rPr>
              <a:t>, s</a:t>
            </a:r>
            <a:r>
              <a:rPr lang="en-US" sz="2000" baseline="-25000">
                <a:solidFill>
                  <a:schemeClr val="bg2"/>
                </a:solidFill>
              </a:rPr>
              <a:t>5</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3</a:t>
            </a:r>
            <a:r>
              <a:rPr lang="en-US" sz="2000">
                <a:solidFill>
                  <a:schemeClr val="bg2"/>
                </a:solidFill>
              </a:rPr>
              <a:t>, s</a:t>
            </a:r>
            <a:r>
              <a:rPr lang="en-US" sz="2000" baseline="-25000">
                <a:solidFill>
                  <a:schemeClr val="bg2"/>
                </a:solidFill>
              </a:rPr>
              <a:t>5</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1</a:t>
            </a:r>
            <a:r>
              <a:rPr lang="en-US" sz="2000">
                <a:solidFill>
                  <a:schemeClr val="bg2"/>
                </a:solidFill>
              </a:rPr>
              <a:t>, s</a:t>
            </a:r>
            <a:r>
              <a:rPr lang="en-US" sz="2000" baseline="-25000">
                <a:solidFill>
                  <a:schemeClr val="bg2"/>
                </a:solidFill>
              </a:rPr>
              <a:t>4</a:t>
            </a:r>
            <a:r>
              <a:rPr lang="en-US" sz="2000">
                <a:solidFill>
                  <a:schemeClr val="bg2"/>
                </a:solidFill>
              </a:rPr>
              <a:t>} </a:t>
            </a:r>
          </a:p>
          <a:p>
            <a:pPr lvl="1">
              <a:lnSpc>
                <a:spcPct val="100000"/>
              </a:lnSpc>
            </a:pPr>
            <a:r>
              <a:rPr lang="en-US" sz="2000">
                <a:solidFill>
                  <a:schemeClr val="bg2"/>
                </a:solidFill>
              </a:rPr>
              <a:t>{s</a:t>
            </a:r>
            <a:r>
              <a:rPr lang="en-US" sz="2000" baseline="-25000">
                <a:solidFill>
                  <a:schemeClr val="bg2"/>
                </a:solidFill>
              </a:rPr>
              <a:t>4</a:t>
            </a:r>
            <a:r>
              <a:rPr lang="en-US" sz="2000">
                <a:solidFill>
                  <a:schemeClr val="bg2"/>
                </a:solidFill>
              </a:rPr>
              <a:t>, s</a:t>
            </a:r>
            <a:r>
              <a:rPr lang="en-US" sz="2000" baseline="-25000">
                <a:solidFill>
                  <a:schemeClr val="bg2"/>
                </a:solidFill>
              </a:rPr>
              <a:t>5</a:t>
            </a:r>
            <a:r>
              <a:rPr lang="en-US" sz="2000">
                <a:solidFill>
                  <a:schemeClr val="bg2"/>
                </a:solidFill>
              </a:rPr>
              <a:t>}</a:t>
            </a:r>
          </a:p>
          <a:p>
            <a:pPr lvl="1">
              <a:lnSpc>
                <a:spcPct val="100000"/>
              </a:lnSpc>
            </a:pPr>
            <a:r>
              <a:rPr lang="en-US" sz="2000">
                <a:solidFill>
                  <a:schemeClr val="bg2"/>
                </a:solidFill>
              </a:rPr>
              <a:t>{s</a:t>
            </a:r>
            <a:r>
              <a:rPr lang="en-US" sz="2000" baseline="-25000">
                <a:solidFill>
                  <a:schemeClr val="bg2"/>
                </a:solidFill>
              </a:rPr>
              <a:t>1</a:t>
            </a:r>
            <a:r>
              <a:rPr lang="en-US" sz="2000">
                <a:solidFill>
                  <a:schemeClr val="bg2"/>
                </a:solidFill>
              </a:rPr>
              <a:t>, s</a:t>
            </a:r>
            <a:r>
              <a:rPr lang="en-US" sz="2000" baseline="-25000">
                <a:solidFill>
                  <a:schemeClr val="bg2"/>
                </a:solidFill>
              </a:rPr>
              <a:t>3</a:t>
            </a:r>
            <a:r>
              <a:rPr lang="en-US" sz="2000">
                <a:solidFill>
                  <a:schemeClr val="bg2"/>
                </a:solidFill>
              </a:rPr>
              <a:t>}</a:t>
            </a:r>
          </a:p>
          <a:p>
            <a:pPr lvl="1">
              <a:lnSpc>
                <a:spcPct val="100000"/>
              </a:lnSpc>
            </a:pPr>
            <a:endParaRPr lang="en-US" sz="2000">
              <a:solidFill>
                <a:schemeClr val="bg2"/>
              </a:solidFill>
            </a:endParaRPr>
          </a:p>
        </p:txBody>
      </p:sp>
      <p:pic>
        <p:nvPicPr>
          <p:cNvPr id="1458183" name="Picture 7"/>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697288" y="2119313"/>
            <a:ext cx="5410200" cy="3341687"/>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58179">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8179">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58179">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58179">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58179">
                                            <p:txEl>
                                              <p:pRg st="10" end="1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5817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E863C00-7DE1-3448-B62B-452551D71494}" type="slidenum">
              <a:rPr lang="en-US"/>
              <a:pPr/>
              <a:t>23</a:t>
            </a:fld>
            <a:endParaRPr lang="en-US"/>
          </a:p>
        </p:txBody>
      </p:sp>
      <p:sp>
        <p:nvSpPr>
          <p:cNvPr id="1460226" name="Rectangle 2"/>
          <p:cNvSpPr>
            <a:spLocks noGrp="1" noChangeArrowheads="1"/>
          </p:cNvSpPr>
          <p:nvPr>
            <p:ph type="title"/>
          </p:nvPr>
        </p:nvSpPr>
        <p:spPr/>
        <p:txBody>
          <a:bodyPr/>
          <a:lstStyle/>
          <a:p>
            <a:r>
              <a:rPr lang="en-US"/>
              <a:t>Compatibility and implications</a:t>
            </a:r>
          </a:p>
        </p:txBody>
      </p:sp>
      <p:sp>
        <p:nvSpPr>
          <p:cNvPr id="1460227" name="Rectangle 3"/>
          <p:cNvSpPr>
            <a:spLocks noGrp="1" noChangeArrowheads="1"/>
          </p:cNvSpPr>
          <p:nvPr>
            <p:ph type="body" idx="1"/>
          </p:nvPr>
        </p:nvSpPr>
        <p:spPr/>
        <p:txBody>
          <a:bodyPr/>
          <a:lstStyle/>
          <a:p>
            <a:pPr>
              <a:lnSpc>
                <a:spcPct val="115000"/>
              </a:lnSpc>
            </a:pPr>
            <a:r>
              <a:rPr lang="en-US" dirty="0"/>
              <a:t>A </a:t>
            </a:r>
            <a:r>
              <a:rPr lang="en-US" dirty="0">
                <a:solidFill>
                  <a:schemeClr val="tx2"/>
                </a:solidFill>
              </a:rPr>
              <a:t>class of compatible states</a:t>
            </a:r>
            <a:r>
              <a:rPr lang="en-US" dirty="0"/>
              <a:t> is such that all state pairs are compatible</a:t>
            </a:r>
          </a:p>
          <a:p>
            <a:pPr>
              <a:lnSpc>
                <a:spcPct val="115000"/>
              </a:lnSpc>
            </a:pPr>
            <a:r>
              <a:rPr lang="en-US" dirty="0"/>
              <a:t>A class is </a:t>
            </a:r>
            <a:r>
              <a:rPr lang="en-US" dirty="0">
                <a:solidFill>
                  <a:schemeClr val="tx2"/>
                </a:solidFill>
              </a:rPr>
              <a:t>maximal</a:t>
            </a:r>
          </a:p>
          <a:p>
            <a:pPr lvl="1">
              <a:lnSpc>
                <a:spcPct val="100000"/>
              </a:lnSpc>
            </a:pPr>
            <a:r>
              <a:rPr lang="en-US" dirty="0"/>
              <a:t>If not subset of another class</a:t>
            </a:r>
          </a:p>
          <a:p>
            <a:pPr>
              <a:lnSpc>
                <a:spcPct val="115000"/>
              </a:lnSpc>
            </a:pPr>
            <a:r>
              <a:rPr lang="en-US" dirty="0">
                <a:solidFill>
                  <a:schemeClr val="tx2"/>
                </a:solidFill>
              </a:rPr>
              <a:t>Closure property</a:t>
            </a:r>
          </a:p>
          <a:p>
            <a:pPr lvl="1">
              <a:lnSpc>
                <a:spcPct val="100000"/>
              </a:lnSpc>
            </a:pPr>
            <a:r>
              <a:rPr lang="en-US" dirty="0"/>
              <a:t>A set of classes such that all compatibility implications are satisfied</a:t>
            </a:r>
          </a:p>
          <a:p>
            <a:pPr>
              <a:lnSpc>
                <a:spcPct val="115000"/>
              </a:lnSpc>
            </a:pPr>
            <a:r>
              <a:rPr lang="en-US" dirty="0"/>
              <a:t>The </a:t>
            </a:r>
            <a:r>
              <a:rPr lang="en-US" dirty="0">
                <a:solidFill>
                  <a:schemeClr val="tx2"/>
                </a:solidFill>
              </a:rPr>
              <a:t>set of maximal compatibility classes</a:t>
            </a:r>
          </a:p>
          <a:p>
            <a:pPr lvl="1">
              <a:lnSpc>
                <a:spcPct val="100000"/>
              </a:lnSpc>
            </a:pPr>
            <a:r>
              <a:rPr lang="en-US" dirty="0"/>
              <a:t>Has the closure property</a:t>
            </a:r>
          </a:p>
          <a:p>
            <a:pPr lvl="1">
              <a:lnSpc>
                <a:spcPct val="100000"/>
              </a:lnSpc>
            </a:pPr>
            <a:r>
              <a:rPr lang="en-US" dirty="0"/>
              <a:t>May not provide a minimum solution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022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60227">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6022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6022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6022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60227">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602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3C216A4-F611-524A-95D7-D311E81F69AA}" type="slidenum">
              <a:rPr lang="en-US"/>
              <a:pPr/>
              <a:t>24</a:t>
            </a:fld>
            <a:endParaRPr lang="en-US"/>
          </a:p>
        </p:txBody>
      </p:sp>
      <p:sp>
        <p:nvSpPr>
          <p:cNvPr id="1461250" name="Rectangle 2"/>
          <p:cNvSpPr>
            <a:spLocks noGrp="1" noChangeArrowheads="1"/>
          </p:cNvSpPr>
          <p:nvPr>
            <p:ph type="title"/>
          </p:nvPr>
        </p:nvSpPr>
        <p:spPr/>
        <p:txBody>
          <a:bodyPr/>
          <a:lstStyle/>
          <a:p>
            <a:r>
              <a:rPr lang="en-US"/>
              <a:t>Maximum compatibility classes</a:t>
            </a:r>
          </a:p>
        </p:txBody>
      </p:sp>
      <p:sp>
        <p:nvSpPr>
          <p:cNvPr id="1461251" name="Rectangle 3"/>
          <p:cNvSpPr>
            <a:spLocks noGrp="1" noChangeArrowheads="1"/>
          </p:cNvSpPr>
          <p:nvPr>
            <p:ph type="body" idx="1"/>
          </p:nvPr>
        </p:nvSpPr>
        <p:spPr/>
        <p:txBody>
          <a:bodyPr/>
          <a:lstStyle/>
          <a:p>
            <a:r>
              <a:rPr lang="en-US" sz="3200">
                <a:solidFill>
                  <a:schemeClr val="bg2"/>
                </a:solidFill>
              </a:rPr>
              <a:t> </a:t>
            </a:r>
            <a:r>
              <a:rPr lang="en-US" sz="3200"/>
              <a:t>Example:</a:t>
            </a:r>
          </a:p>
          <a:p>
            <a:pPr lvl="1"/>
            <a:r>
              <a:rPr lang="en-US" sz="2800">
                <a:solidFill>
                  <a:schemeClr val="bg2"/>
                </a:solidFill>
              </a:rPr>
              <a:t>{s</a:t>
            </a:r>
            <a:r>
              <a:rPr lang="en-US" sz="2800" baseline="-25000">
                <a:solidFill>
                  <a:schemeClr val="bg2"/>
                </a:solidFill>
              </a:rPr>
              <a:t>1</a:t>
            </a:r>
            <a:r>
              <a:rPr lang="en-US" sz="2800">
                <a:solidFill>
                  <a:schemeClr val="bg2"/>
                </a:solidFill>
              </a:rPr>
              <a:t>, s</a:t>
            </a:r>
            <a:r>
              <a:rPr lang="en-US" sz="2800" baseline="-25000">
                <a:solidFill>
                  <a:schemeClr val="bg2"/>
                </a:solidFill>
              </a:rPr>
              <a:t>2</a:t>
            </a:r>
            <a:r>
              <a:rPr lang="en-US" sz="2800">
                <a:solidFill>
                  <a:schemeClr val="bg2"/>
                </a:solidFill>
              </a:rPr>
              <a:t>}</a:t>
            </a:r>
          </a:p>
          <a:p>
            <a:pPr lvl="1"/>
            <a:r>
              <a:rPr lang="en-US" sz="2800">
                <a:solidFill>
                  <a:schemeClr val="bg2"/>
                </a:solidFill>
              </a:rPr>
              <a:t>{s</a:t>
            </a:r>
            <a:r>
              <a:rPr lang="en-US" sz="2800" baseline="-25000">
                <a:solidFill>
                  <a:schemeClr val="bg2"/>
                </a:solidFill>
              </a:rPr>
              <a:t>1</a:t>
            </a:r>
            <a:r>
              <a:rPr lang="en-US" sz="2800">
                <a:solidFill>
                  <a:schemeClr val="bg2"/>
                </a:solidFill>
              </a:rPr>
              <a:t>, s</a:t>
            </a:r>
            <a:r>
              <a:rPr lang="en-US" sz="2800" baseline="-25000">
                <a:solidFill>
                  <a:schemeClr val="bg2"/>
                </a:solidFill>
              </a:rPr>
              <a:t>5</a:t>
            </a:r>
            <a:r>
              <a:rPr lang="en-US" sz="2800">
                <a:solidFill>
                  <a:schemeClr val="bg2"/>
                </a:solidFill>
              </a:rPr>
              <a:t>} ← {s</a:t>
            </a:r>
            <a:r>
              <a:rPr lang="en-US" sz="2800" baseline="-25000">
                <a:solidFill>
                  <a:schemeClr val="bg2"/>
                </a:solidFill>
              </a:rPr>
              <a:t>3</a:t>
            </a:r>
            <a:r>
              <a:rPr lang="en-US" sz="2800">
                <a:solidFill>
                  <a:schemeClr val="bg2"/>
                </a:solidFill>
              </a:rPr>
              <a:t>, s</a:t>
            </a:r>
            <a:r>
              <a:rPr lang="en-US" sz="2800" baseline="-25000">
                <a:solidFill>
                  <a:schemeClr val="bg2"/>
                </a:solidFill>
              </a:rPr>
              <a:t>4</a:t>
            </a:r>
            <a:r>
              <a:rPr lang="en-US" sz="2800">
                <a:solidFill>
                  <a:schemeClr val="bg2"/>
                </a:solidFill>
              </a:rPr>
              <a:t>}</a:t>
            </a:r>
          </a:p>
          <a:p>
            <a:pPr lvl="1"/>
            <a:r>
              <a:rPr lang="en-US" sz="2800">
                <a:solidFill>
                  <a:schemeClr val="bg2"/>
                </a:solidFill>
              </a:rPr>
              <a:t>{s</a:t>
            </a:r>
            <a:r>
              <a:rPr lang="en-US" sz="2800" baseline="-25000">
                <a:solidFill>
                  <a:schemeClr val="bg2"/>
                </a:solidFill>
              </a:rPr>
              <a:t>2</a:t>
            </a:r>
            <a:r>
              <a:rPr lang="en-US" sz="2800">
                <a:solidFill>
                  <a:schemeClr val="bg2"/>
                </a:solidFill>
              </a:rPr>
              <a:t>, s</a:t>
            </a:r>
            <a:r>
              <a:rPr lang="en-US" sz="2800" baseline="-25000">
                <a:solidFill>
                  <a:schemeClr val="bg2"/>
                </a:solidFill>
              </a:rPr>
              <a:t>3</a:t>
            </a:r>
            <a:r>
              <a:rPr lang="en-US" sz="2800">
                <a:solidFill>
                  <a:schemeClr val="bg2"/>
                </a:solidFill>
              </a:rPr>
              <a:t>, s</a:t>
            </a:r>
            <a:r>
              <a:rPr lang="en-US" sz="2800" baseline="-25000">
                <a:solidFill>
                  <a:schemeClr val="bg2"/>
                </a:solidFill>
              </a:rPr>
              <a:t>4</a:t>
            </a:r>
            <a:r>
              <a:rPr lang="en-US" sz="2800">
                <a:solidFill>
                  <a:schemeClr val="bg2"/>
                </a:solidFill>
              </a:rPr>
              <a:t>} ← {s</a:t>
            </a:r>
            <a:r>
              <a:rPr lang="en-US" sz="2800" baseline="-25000">
                <a:solidFill>
                  <a:schemeClr val="bg2"/>
                </a:solidFill>
              </a:rPr>
              <a:t>1</a:t>
            </a:r>
            <a:r>
              <a:rPr lang="en-US" sz="2800">
                <a:solidFill>
                  <a:schemeClr val="bg2"/>
                </a:solidFill>
              </a:rPr>
              <a:t>, s</a:t>
            </a:r>
            <a:r>
              <a:rPr lang="en-US" sz="2800" baseline="-25000">
                <a:solidFill>
                  <a:schemeClr val="bg2"/>
                </a:solidFill>
              </a:rPr>
              <a:t>5</a:t>
            </a:r>
            <a:r>
              <a:rPr lang="en-US" sz="2800">
                <a:solidFill>
                  <a:schemeClr val="bg2"/>
                </a:solidFill>
              </a:rPr>
              <a:t>}</a:t>
            </a:r>
          </a:p>
          <a:p>
            <a:r>
              <a:rPr lang="en-US" sz="3200"/>
              <a:t>Cover with all MCC has cardinality 3</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79371239-5BFA-544E-8D10-4999488094F2}" type="slidenum">
              <a:rPr lang="en-US"/>
              <a:pPr/>
              <a:t>25</a:t>
            </a:fld>
            <a:endParaRPr lang="en-US"/>
          </a:p>
        </p:txBody>
      </p:sp>
      <p:sp>
        <p:nvSpPr>
          <p:cNvPr id="1374210" name="Rectangle 2"/>
          <p:cNvSpPr>
            <a:spLocks noGrp="1" noChangeArrowheads="1"/>
          </p:cNvSpPr>
          <p:nvPr>
            <p:ph type="title"/>
          </p:nvPr>
        </p:nvSpPr>
        <p:spPr/>
        <p:txBody>
          <a:bodyPr/>
          <a:lstStyle/>
          <a:p>
            <a:r>
              <a:rPr lang="en-US"/>
              <a:t>Exact problem formulation</a:t>
            </a:r>
          </a:p>
        </p:txBody>
      </p:sp>
      <p:sp>
        <p:nvSpPr>
          <p:cNvPr id="1374211" name="Rectangle 3"/>
          <p:cNvSpPr>
            <a:spLocks noGrp="1" noChangeArrowheads="1"/>
          </p:cNvSpPr>
          <p:nvPr>
            <p:ph type="body" idx="1"/>
          </p:nvPr>
        </p:nvSpPr>
        <p:spPr/>
        <p:txBody>
          <a:bodyPr/>
          <a:lstStyle/>
          <a:p>
            <a:r>
              <a:rPr lang="en-US" sz="2400">
                <a:solidFill>
                  <a:schemeClr val="tx2"/>
                </a:solidFill>
              </a:rPr>
              <a:t>Prime compatibility classes</a:t>
            </a:r>
            <a:r>
              <a:rPr lang="en-US" sz="2400"/>
              <a:t>:</a:t>
            </a:r>
          </a:p>
          <a:p>
            <a:pPr lvl="1"/>
            <a:r>
              <a:rPr lang="en-US" sz="2000"/>
              <a:t>Compatibility classes having the property that they are not subset of other classes implying the same (or subset) of classes</a:t>
            </a:r>
          </a:p>
          <a:p>
            <a:r>
              <a:rPr lang="en-US" sz="2400"/>
              <a:t>Compute all prime compatibility classes</a:t>
            </a:r>
          </a:p>
          <a:p>
            <a:r>
              <a:rPr lang="en-US" sz="2400"/>
              <a:t>Select a minimum number of prime classes</a:t>
            </a:r>
          </a:p>
          <a:p>
            <a:pPr lvl="1"/>
            <a:r>
              <a:rPr lang="en-US" sz="2000"/>
              <a:t>Such that all states are covered</a:t>
            </a:r>
          </a:p>
          <a:p>
            <a:pPr lvl="1"/>
            <a:r>
              <a:rPr lang="en-US" sz="2000"/>
              <a:t>All implications are satisfied</a:t>
            </a:r>
          </a:p>
          <a:p>
            <a:r>
              <a:rPr lang="en-US" sz="2400"/>
              <a:t>Exact solution requires binate cover</a:t>
            </a:r>
          </a:p>
          <a:p>
            <a:r>
              <a:rPr lang="en-US" sz="2400"/>
              <a:t>Good approximation methods exists</a:t>
            </a:r>
          </a:p>
          <a:p>
            <a:pPr lvl="1"/>
            <a:r>
              <a:rPr lang="en-US" sz="2000"/>
              <a:t>Stamina</a:t>
            </a:r>
          </a:p>
          <a:p>
            <a:pPr lvl="1"/>
            <a:endParaRPr lang="en-US" sz="2000"/>
          </a:p>
          <a:p>
            <a:pPr>
              <a:buFont typeface="Monotype Sorts" charset="0"/>
              <a:buNone/>
            </a:pP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4211">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74211">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7421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7421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74211">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7421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7421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0A1CDE9-F6C6-164F-8ED3-A51365678591}" type="slidenum">
              <a:rPr lang="en-US"/>
              <a:pPr/>
              <a:t>26</a:t>
            </a:fld>
            <a:endParaRPr lang="en-US"/>
          </a:p>
        </p:txBody>
      </p:sp>
      <p:sp>
        <p:nvSpPr>
          <p:cNvPr id="1462274" name="Rectangle 2"/>
          <p:cNvSpPr>
            <a:spLocks noGrp="1" noChangeArrowheads="1"/>
          </p:cNvSpPr>
          <p:nvPr>
            <p:ph type="title"/>
          </p:nvPr>
        </p:nvSpPr>
        <p:spPr/>
        <p:txBody>
          <a:bodyPr/>
          <a:lstStyle/>
          <a:p>
            <a:r>
              <a:rPr lang="en-US"/>
              <a:t>Prime compatibility classes</a:t>
            </a:r>
          </a:p>
        </p:txBody>
      </p:sp>
      <p:sp>
        <p:nvSpPr>
          <p:cNvPr id="1462275" name="Rectangle 3"/>
          <p:cNvSpPr>
            <a:spLocks noGrp="1" noChangeArrowheads="1"/>
          </p:cNvSpPr>
          <p:nvPr>
            <p:ph type="body" idx="1"/>
          </p:nvPr>
        </p:nvSpPr>
        <p:spPr/>
        <p:txBody>
          <a:bodyPr/>
          <a:lstStyle/>
          <a:p>
            <a:r>
              <a:rPr lang="en-US" sz="3200">
                <a:solidFill>
                  <a:schemeClr val="bg2"/>
                </a:solidFill>
              </a:rPr>
              <a:t> </a:t>
            </a:r>
            <a:r>
              <a:rPr lang="en-US" sz="3200"/>
              <a:t>Example:</a:t>
            </a:r>
          </a:p>
          <a:p>
            <a:pPr lvl="1"/>
            <a:r>
              <a:rPr lang="en-US" sz="2800">
                <a:solidFill>
                  <a:schemeClr val="bg2"/>
                </a:solidFill>
              </a:rPr>
              <a:t>{s</a:t>
            </a:r>
            <a:r>
              <a:rPr lang="en-US" sz="2800" baseline="-25000">
                <a:solidFill>
                  <a:schemeClr val="bg2"/>
                </a:solidFill>
              </a:rPr>
              <a:t>1</a:t>
            </a:r>
            <a:r>
              <a:rPr lang="en-US" sz="2800">
                <a:solidFill>
                  <a:schemeClr val="bg2"/>
                </a:solidFill>
              </a:rPr>
              <a:t>, s</a:t>
            </a:r>
            <a:r>
              <a:rPr lang="en-US" sz="2800" baseline="-25000">
                <a:solidFill>
                  <a:schemeClr val="bg2"/>
                </a:solidFill>
              </a:rPr>
              <a:t>2</a:t>
            </a:r>
            <a:r>
              <a:rPr lang="en-US" sz="2800">
                <a:solidFill>
                  <a:schemeClr val="bg2"/>
                </a:solidFill>
              </a:rPr>
              <a:t>}</a:t>
            </a:r>
          </a:p>
          <a:p>
            <a:pPr lvl="1"/>
            <a:r>
              <a:rPr lang="en-US" sz="2800">
                <a:solidFill>
                  <a:schemeClr val="bg2"/>
                </a:solidFill>
              </a:rPr>
              <a:t>{s</a:t>
            </a:r>
            <a:r>
              <a:rPr lang="en-US" sz="2800" baseline="-25000">
                <a:solidFill>
                  <a:schemeClr val="bg2"/>
                </a:solidFill>
              </a:rPr>
              <a:t>1</a:t>
            </a:r>
            <a:r>
              <a:rPr lang="en-US" sz="2800">
                <a:solidFill>
                  <a:schemeClr val="bg2"/>
                </a:solidFill>
              </a:rPr>
              <a:t>, s</a:t>
            </a:r>
            <a:r>
              <a:rPr lang="en-US" sz="2800" baseline="-25000">
                <a:solidFill>
                  <a:schemeClr val="bg2"/>
                </a:solidFill>
              </a:rPr>
              <a:t>5</a:t>
            </a:r>
            <a:r>
              <a:rPr lang="en-US" sz="2800">
                <a:solidFill>
                  <a:schemeClr val="bg2"/>
                </a:solidFill>
              </a:rPr>
              <a:t>} ← {s</a:t>
            </a:r>
            <a:r>
              <a:rPr lang="en-US" sz="2800" baseline="-25000">
                <a:solidFill>
                  <a:schemeClr val="bg2"/>
                </a:solidFill>
              </a:rPr>
              <a:t>3</a:t>
            </a:r>
            <a:r>
              <a:rPr lang="en-US" sz="2800">
                <a:solidFill>
                  <a:schemeClr val="bg2"/>
                </a:solidFill>
              </a:rPr>
              <a:t>, s</a:t>
            </a:r>
            <a:r>
              <a:rPr lang="en-US" sz="2800" baseline="-25000">
                <a:solidFill>
                  <a:schemeClr val="bg2"/>
                </a:solidFill>
              </a:rPr>
              <a:t>4</a:t>
            </a:r>
            <a:r>
              <a:rPr lang="en-US" sz="2800">
                <a:solidFill>
                  <a:schemeClr val="bg2"/>
                </a:solidFill>
              </a:rPr>
              <a:t>}</a:t>
            </a:r>
          </a:p>
          <a:p>
            <a:pPr lvl="1"/>
            <a:r>
              <a:rPr lang="en-US" sz="2800">
                <a:solidFill>
                  <a:schemeClr val="bg2"/>
                </a:solidFill>
              </a:rPr>
              <a:t>{s</a:t>
            </a:r>
            <a:r>
              <a:rPr lang="en-US" sz="2800" baseline="-25000">
                <a:solidFill>
                  <a:schemeClr val="bg2"/>
                </a:solidFill>
              </a:rPr>
              <a:t>2</a:t>
            </a:r>
            <a:r>
              <a:rPr lang="en-US" sz="2800">
                <a:solidFill>
                  <a:schemeClr val="bg2"/>
                </a:solidFill>
              </a:rPr>
              <a:t>, s</a:t>
            </a:r>
            <a:r>
              <a:rPr lang="en-US" sz="2800" baseline="-25000">
                <a:solidFill>
                  <a:schemeClr val="bg2"/>
                </a:solidFill>
              </a:rPr>
              <a:t>3</a:t>
            </a:r>
            <a:r>
              <a:rPr lang="en-US" sz="2800">
                <a:solidFill>
                  <a:schemeClr val="bg2"/>
                </a:solidFill>
              </a:rPr>
              <a:t>, s</a:t>
            </a:r>
            <a:r>
              <a:rPr lang="en-US" sz="2800" baseline="-25000">
                <a:solidFill>
                  <a:schemeClr val="bg2"/>
                </a:solidFill>
              </a:rPr>
              <a:t>4</a:t>
            </a:r>
            <a:r>
              <a:rPr lang="en-US" sz="2800">
                <a:solidFill>
                  <a:schemeClr val="bg2"/>
                </a:solidFill>
              </a:rPr>
              <a:t>} ← {s</a:t>
            </a:r>
            <a:r>
              <a:rPr lang="en-US" sz="2800" baseline="-25000">
                <a:solidFill>
                  <a:schemeClr val="bg2"/>
                </a:solidFill>
              </a:rPr>
              <a:t>1</a:t>
            </a:r>
            <a:r>
              <a:rPr lang="en-US" sz="2800">
                <a:solidFill>
                  <a:schemeClr val="bg2"/>
                </a:solidFill>
              </a:rPr>
              <a:t>, s</a:t>
            </a:r>
            <a:r>
              <a:rPr lang="en-US" sz="2800" baseline="-25000">
                <a:solidFill>
                  <a:schemeClr val="bg2"/>
                </a:solidFill>
              </a:rPr>
              <a:t>5</a:t>
            </a:r>
            <a:r>
              <a:rPr lang="en-US" sz="2800">
                <a:solidFill>
                  <a:schemeClr val="bg2"/>
                </a:solidFill>
              </a:rPr>
              <a:t>}</a:t>
            </a:r>
          </a:p>
          <a:p>
            <a:r>
              <a:rPr lang="en-US" sz="3200"/>
              <a:t> Minimum cover:</a:t>
            </a:r>
          </a:p>
          <a:p>
            <a:pPr lvl="1"/>
            <a:r>
              <a:rPr lang="en-US" sz="2800">
                <a:solidFill>
                  <a:schemeClr val="bg2"/>
                </a:solidFill>
              </a:rPr>
              <a:t>{s</a:t>
            </a:r>
            <a:r>
              <a:rPr lang="en-US" sz="2800" baseline="-25000">
                <a:solidFill>
                  <a:schemeClr val="bg2"/>
                </a:solidFill>
              </a:rPr>
              <a:t>1</a:t>
            </a:r>
            <a:r>
              <a:rPr lang="en-US" sz="2800">
                <a:solidFill>
                  <a:schemeClr val="bg2"/>
                </a:solidFill>
              </a:rPr>
              <a:t>, s</a:t>
            </a:r>
            <a:r>
              <a:rPr lang="en-US" sz="2800" baseline="-25000">
                <a:solidFill>
                  <a:schemeClr val="bg2"/>
                </a:solidFill>
              </a:rPr>
              <a:t>5</a:t>
            </a:r>
            <a:r>
              <a:rPr lang="en-US" sz="2800">
                <a:solidFill>
                  <a:schemeClr val="bg2"/>
                </a:solidFill>
              </a:rPr>
              <a:t>}  , {s</a:t>
            </a:r>
            <a:r>
              <a:rPr lang="en-US" sz="2800" baseline="-25000">
                <a:solidFill>
                  <a:schemeClr val="bg2"/>
                </a:solidFill>
              </a:rPr>
              <a:t>2</a:t>
            </a:r>
            <a:r>
              <a:rPr lang="en-US" sz="2800">
                <a:solidFill>
                  <a:schemeClr val="bg2"/>
                </a:solidFill>
              </a:rPr>
              <a:t>, s</a:t>
            </a:r>
            <a:r>
              <a:rPr lang="en-US" sz="2800" baseline="-25000">
                <a:solidFill>
                  <a:schemeClr val="bg2"/>
                </a:solidFill>
              </a:rPr>
              <a:t>3</a:t>
            </a:r>
            <a:r>
              <a:rPr lang="en-US" sz="2800">
                <a:solidFill>
                  <a:schemeClr val="bg2"/>
                </a:solidFill>
              </a:rPr>
              <a:t>, s</a:t>
            </a:r>
            <a:r>
              <a:rPr lang="en-US" sz="2800" baseline="-25000">
                <a:solidFill>
                  <a:schemeClr val="bg2"/>
                </a:solidFill>
              </a:rPr>
              <a:t>4</a:t>
            </a:r>
            <a:r>
              <a:rPr lang="en-US" sz="2800">
                <a:solidFill>
                  <a:schemeClr val="bg2"/>
                </a:solidFill>
              </a:rPr>
              <a:t>}  </a:t>
            </a:r>
          </a:p>
          <a:p>
            <a:pPr lvl="1"/>
            <a:r>
              <a:rPr lang="en-US" sz="2800"/>
              <a:t>Minimun cover has</a:t>
            </a:r>
            <a:r>
              <a:rPr lang="en-US" sz="2800">
                <a:solidFill>
                  <a:schemeClr val="bg2"/>
                </a:solidFill>
              </a:rPr>
              <a:t> cardinality </a:t>
            </a:r>
            <a:r>
              <a:rPr lang="en-US" sz="2800"/>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227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6227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622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CB5FB4E-DF65-0043-9ED1-AB105D45245A}" type="slidenum">
              <a:rPr lang="en-US"/>
              <a:pPr/>
              <a:t>27</a:t>
            </a:fld>
            <a:endParaRPr lang="en-US"/>
          </a:p>
        </p:txBody>
      </p:sp>
      <p:sp>
        <p:nvSpPr>
          <p:cNvPr id="1375234" name="Rectangle 2"/>
          <p:cNvSpPr>
            <a:spLocks noGrp="1" noChangeArrowheads="1"/>
          </p:cNvSpPr>
          <p:nvPr>
            <p:ph type="title"/>
          </p:nvPr>
        </p:nvSpPr>
        <p:spPr/>
        <p:txBody>
          <a:bodyPr/>
          <a:lstStyle/>
          <a:p>
            <a:r>
              <a:rPr lang="en-US"/>
              <a:t>State encoding</a:t>
            </a:r>
          </a:p>
        </p:txBody>
      </p:sp>
      <p:sp>
        <p:nvSpPr>
          <p:cNvPr id="1375235" name="Rectangle 3"/>
          <p:cNvSpPr>
            <a:spLocks noGrp="1" noChangeArrowheads="1"/>
          </p:cNvSpPr>
          <p:nvPr>
            <p:ph type="body" idx="1"/>
          </p:nvPr>
        </p:nvSpPr>
        <p:spPr/>
        <p:txBody>
          <a:bodyPr/>
          <a:lstStyle/>
          <a:p>
            <a:r>
              <a:rPr lang="en-US"/>
              <a:t>Determine a binary encoding of the states</a:t>
            </a:r>
          </a:p>
          <a:p>
            <a:pPr lvl="1"/>
            <a:r>
              <a:rPr lang="en-US"/>
              <a:t>Optimizing some property of the representation (mainly area)</a:t>
            </a:r>
          </a:p>
          <a:p>
            <a:r>
              <a:rPr lang="en-US"/>
              <a:t>Two-level model for combinational logic</a:t>
            </a:r>
          </a:p>
          <a:p>
            <a:pPr lvl="1"/>
            <a:r>
              <a:rPr lang="en-US"/>
              <a:t>Methods based on symbolic optimization</a:t>
            </a:r>
          </a:p>
          <a:p>
            <a:pPr lvl="2"/>
            <a:r>
              <a:rPr lang="en-US"/>
              <a:t>Minimize a symbolic cover of the finite state machine</a:t>
            </a:r>
          </a:p>
          <a:p>
            <a:pPr lvl="2"/>
            <a:r>
              <a:rPr lang="en-US"/>
              <a:t>Formulate and solve a constrained encoding problem</a:t>
            </a:r>
          </a:p>
          <a:p>
            <a:r>
              <a:rPr lang="en-US"/>
              <a:t>Multiple-level model</a:t>
            </a:r>
          </a:p>
          <a:p>
            <a:pPr lvl="1"/>
            <a:r>
              <a:rPr lang="en-US"/>
              <a:t>Some heuristic methods that look for encoding which privilege cube and/or kernel extraction</a:t>
            </a:r>
          </a:p>
          <a:p>
            <a:pPr lvl="1"/>
            <a:r>
              <a:rPr lang="en-US"/>
              <a:t>Weak correlation with area minimality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523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523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7523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75235">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7523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7523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752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Footer Placeholder 4"/>
          <p:cNvSpPr>
            <a:spLocks noGrp="1"/>
          </p:cNvSpPr>
          <p:nvPr>
            <p:ph type="ftr" sz="quarter" idx="10"/>
          </p:nvPr>
        </p:nvSpPr>
        <p:spPr/>
        <p:txBody>
          <a:bodyPr/>
          <a:lstStyle/>
          <a:p>
            <a:r>
              <a:rPr lang="en-US"/>
              <a:t>(c) Giovanni De Micheli</a:t>
            </a:r>
          </a:p>
        </p:txBody>
      </p:sp>
      <p:sp>
        <p:nvSpPr>
          <p:cNvPr id="66" name="Slide Number Placeholder 5"/>
          <p:cNvSpPr>
            <a:spLocks noGrp="1"/>
          </p:cNvSpPr>
          <p:nvPr>
            <p:ph type="sldNum" sz="quarter" idx="11"/>
          </p:nvPr>
        </p:nvSpPr>
        <p:spPr/>
        <p:txBody>
          <a:bodyPr/>
          <a:lstStyle/>
          <a:p>
            <a:fld id="{71116107-314F-7F42-9601-7B1B5DD15CCA}" type="slidenum">
              <a:rPr lang="en-US"/>
              <a:pPr/>
              <a:t>28</a:t>
            </a:fld>
            <a:endParaRPr lang="en-US"/>
          </a:p>
        </p:txBody>
      </p:sp>
      <p:sp>
        <p:nvSpPr>
          <p:cNvPr id="1376258" name="Rectangle 2"/>
          <p:cNvSpPr>
            <a:spLocks noGrp="1" noChangeArrowheads="1"/>
          </p:cNvSpPr>
          <p:nvPr>
            <p:ph type="title"/>
          </p:nvPr>
        </p:nvSpPr>
        <p:spPr/>
        <p:txBody>
          <a:bodyPr/>
          <a:lstStyle/>
          <a:p>
            <a:r>
              <a:rPr lang="en-US"/>
              <a:t>Example</a:t>
            </a:r>
          </a:p>
        </p:txBody>
      </p:sp>
      <p:graphicFrame>
        <p:nvGraphicFramePr>
          <p:cNvPr id="1376341" name="Group 85"/>
          <p:cNvGraphicFramePr>
            <a:graphicFrameLocks noGrp="1"/>
          </p:cNvGraphicFramePr>
          <p:nvPr>
            <p:ph sz="half" idx="2"/>
          </p:nvPr>
        </p:nvGraphicFramePr>
        <p:xfrm>
          <a:off x="2279650" y="1098550"/>
          <a:ext cx="5106988" cy="4766564"/>
        </p:xfrm>
        <a:graphic>
          <a:graphicData uri="http://schemas.openxmlformats.org/drawingml/2006/table">
            <a:tbl>
              <a:tblPr/>
              <a:tblGrid>
                <a:gridCol w="1104900">
                  <a:extLst>
                    <a:ext uri="{9D8B030D-6E8A-4147-A177-3AD203B41FA5}">
                      <a16:colId xmlns:a16="http://schemas.microsoft.com/office/drawing/2014/main" val="20000"/>
                    </a:ext>
                  </a:extLst>
                </a:gridCol>
                <a:gridCol w="1270000">
                  <a:extLst>
                    <a:ext uri="{9D8B030D-6E8A-4147-A177-3AD203B41FA5}">
                      <a16:colId xmlns:a16="http://schemas.microsoft.com/office/drawing/2014/main" val="20001"/>
                    </a:ext>
                  </a:extLst>
                </a:gridCol>
                <a:gridCol w="1425575">
                  <a:extLst>
                    <a:ext uri="{9D8B030D-6E8A-4147-A177-3AD203B41FA5}">
                      <a16:colId xmlns:a16="http://schemas.microsoft.com/office/drawing/2014/main" val="20002"/>
                    </a:ext>
                  </a:extLst>
                </a:gridCol>
                <a:gridCol w="1306513">
                  <a:extLst>
                    <a:ext uri="{9D8B030D-6E8A-4147-A177-3AD203B41FA5}">
                      <a16:colId xmlns:a16="http://schemas.microsoft.com/office/drawing/2014/main" val="20003"/>
                    </a:ext>
                  </a:extLst>
                </a:gridCol>
              </a:tblGrid>
              <a:tr h="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INPUT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P-STATE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N-STATE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OUTPUT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064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s5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20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Footer Placeholder 5"/>
          <p:cNvSpPr>
            <a:spLocks noGrp="1"/>
          </p:cNvSpPr>
          <p:nvPr>
            <p:ph type="ftr" sz="quarter" idx="10"/>
          </p:nvPr>
        </p:nvSpPr>
        <p:spPr/>
        <p:txBody>
          <a:bodyPr/>
          <a:lstStyle/>
          <a:p>
            <a:r>
              <a:rPr lang="en-US"/>
              <a:t>(c) Giovanni De Micheli</a:t>
            </a:r>
          </a:p>
        </p:txBody>
      </p:sp>
      <p:sp>
        <p:nvSpPr>
          <p:cNvPr id="60" name="Slide Number Placeholder 6"/>
          <p:cNvSpPr>
            <a:spLocks noGrp="1"/>
          </p:cNvSpPr>
          <p:nvPr>
            <p:ph type="sldNum" sz="quarter" idx="11"/>
          </p:nvPr>
        </p:nvSpPr>
        <p:spPr/>
        <p:txBody>
          <a:bodyPr/>
          <a:lstStyle/>
          <a:p>
            <a:fld id="{BBDFF9BE-03C7-F042-8263-DA567EB4F98D}" type="slidenum">
              <a:rPr lang="en-US"/>
              <a:pPr/>
              <a:t>29</a:t>
            </a:fld>
            <a:endParaRPr lang="en-US"/>
          </a:p>
        </p:txBody>
      </p:sp>
      <p:sp>
        <p:nvSpPr>
          <p:cNvPr id="1378306" name="Rectangle 2"/>
          <p:cNvSpPr>
            <a:spLocks noGrp="1" noChangeArrowheads="1"/>
          </p:cNvSpPr>
          <p:nvPr>
            <p:ph type="title"/>
          </p:nvPr>
        </p:nvSpPr>
        <p:spPr/>
        <p:txBody>
          <a:bodyPr/>
          <a:lstStyle/>
          <a:p>
            <a:r>
              <a:rPr lang="en-US"/>
              <a:t>Example</a:t>
            </a:r>
          </a:p>
        </p:txBody>
      </p:sp>
      <p:graphicFrame>
        <p:nvGraphicFramePr>
          <p:cNvPr id="1378348" name="Group 44"/>
          <p:cNvGraphicFramePr>
            <a:graphicFrameLocks noGrp="1"/>
          </p:cNvGraphicFramePr>
          <p:nvPr>
            <p:ph sz="quarter" idx="3"/>
          </p:nvPr>
        </p:nvGraphicFramePr>
        <p:xfrm>
          <a:off x="2132013" y="1720850"/>
          <a:ext cx="3846512" cy="1596644"/>
        </p:xfrm>
        <a:graphic>
          <a:graphicData uri="http://schemas.openxmlformats.org/drawingml/2006/table">
            <a:tbl>
              <a:tblPr/>
              <a:tblGrid>
                <a:gridCol w="962025">
                  <a:extLst>
                    <a:ext uri="{9D8B030D-6E8A-4147-A177-3AD203B41FA5}">
                      <a16:colId xmlns:a16="http://schemas.microsoft.com/office/drawing/2014/main" val="20000"/>
                    </a:ext>
                  </a:extLst>
                </a:gridCol>
                <a:gridCol w="962025">
                  <a:extLst>
                    <a:ext uri="{9D8B030D-6E8A-4147-A177-3AD203B41FA5}">
                      <a16:colId xmlns:a16="http://schemas.microsoft.com/office/drawing/2014/main" val="20001"/>
                    </a:ext>
                  </a:extLst>
                </a:gridCol>
                <a:gridCol w="960437">
                  <a:extLst>
                    <a:ext uri="{9D8B030D-6E8A-4147-A177-3AD203B41FA5}">
                      <a16:colId xmlns:a16="http://schemas.microsoft.com/office/drawing/2014/main" val="20002"/>
                    </a:ext>
                  </a:extLst>
                </a:gridCol>
                <a:gridCol w="962025">
                  <a:extLst>
                    <a:ext uri="{9D8B030D-6E8A-4147-A177-3AD203B41FA5}">
                      <a16:colId xmlns:a16="http://schemas.microsoft.com/office/drawing/2014/main" val="20003"/>
                    </a:ext>
                  </a:extLst>
                </a:gridCol>
              </a:tblGrid>
              <a:tr h="3683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s1s2s4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83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6713">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s4s5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8300">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s4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78349" name="Text Box 45"/>
          <p:cNvSpPr txBox="1">
            <a:spLocks noChangeArrowheads="1"/>
          </p:cNvSpPr>
          <p:nvPr/>
        </p:nvSpPr>
        <p:spPr bwMode="auto">
          <a:xfrm>
            <a:off x="368300" y="1154113"/>
            <a:ext cx="3870325"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buFontTx/>
              <a:buChar char="•"/>
            </a:pPr>
            <a:r>
              <a:rPr lang="en-US" sz="2400"/>
              <a:t> Minimum symbolic cover:</a:t>
            </a:r>
          </a:p>
        </p:txBody>
      </p:sp>
      <p:sp>
        <p:nvSpPr>
          <p:cNvPr id="1378350" name="Text Box 46"/>
          <p:cNvSpPr txBox="1">
            <a:spLocks noChangeArrowheads="1"/>
          </p:cNvSpPr>
          <p:nvPr/>
        </p:nvSpPr>
        <p:spPr bwMode="auto">
          <a:xfrm>
            <a:off x="454025" y="3873500"/>
            <a:ext cx="605631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buFontTx/>
              <a:buChar char="•"/>
            </a:pPr>
            <a:r>
              <a:rPr lang="en-US" sz="2400"/>
              <a:t> Encoded cover :</a:t>
            </a:r>
          </a:p>
        </p:txBody>
      </p:sp>
      <p:graphicFrame>
        <p:nvGraphicFramePr>
          <p:cNvPr id="1378379" name="Group 75"/>
          <p:cNvGraphicFramePr>
            <a:graphicFrameLocks noGrp="1"/>
          </p:cNvGraphicFramePr>
          <p:nvPr>
            <p:ph sz="half" idx="1"/>
          </p:nvPr>
        </p:nvGraphicFramePr>
        <p:xfrm>
          <a:off x="2116138" y="4505325"/>
          <a:ext cx="3952875" cy="1596644"/>
        </p:xfrm>
        <a:graphic>
          <a:graphicData uri="http://schemas.openxmlformats.org/drawingml/2006/table">
            <a:tbl>
              <a:tblPr/>
              <a:tblGrid>
                <a:gridCol w="989012">
                  <a:extLst>
                    <a:ext uri="{9D8B030D-6E8A-4147-A177-3AD203B41FA5}">
                      <a16:colId xmlns:a16="http://schemas.microsoft.com/office/drawing/2014/main" val="20000"/>
                    </a:ext>
                  </a:extLst>
                </a:gridCol>
                <a:gridCol w="989013">
                  <a:extLst>
                    <a:ext uri="{9D8B030D-6E8A-4147-A177-3AD203B41FA5}">
                      <a16:colId xmlns:a16="http://schemas.microsoft.com/office/drawing/2014/main" val="20001"/>
                    </a:ext>
                  </a:extLst>
                </a:gridCol>
                <a:gridCol w="987425">
                  <a:extLst>
                    <a:ext uri="{9D8B030D-6E8A-4147-A177-3AD203B41FA5}">
                      <a16:colId xmlns:a16="http://schemas.microsoft.com/office/drawing/2014/main" val="20002"/>
                    </a:ext>
                  </a:extLst>
                </a:gridCol>
                <a:gridCol w="987425">
                  <a:extLst>
                    <a:ext uri="{9D8B030D-6E8A-4147-A177-3AD203B41FA5}">
                      <a16:colId xmlns:a16="http://schemas.microsoft.com/office/drawing/2014/main" val="20003"/>
                    </a:ext>
                  </a:extLst>
                </a:gridCol>
              </a:tblGrid>
              <a:tr h="357188">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8775">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57188">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57188">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5000"/>
                        </a:lnSpc>
                        <a:spcBef>
                          <a:spcPct val="30000"/>
                        </a:spcBef>
                        <a:spcAft>
                          <a:spcPct val="0"/>
                        </a:spcAft>
                        <a:buClr>
                          <a:srgbClr val="660066"/>
                        </a:buClr>
                        <a:buSzPct val="85000"/>
                        <a:buFont typeface="Monotype Sorts" charset="0"/>
                        <a:buNone/>
                        <a:tabLst/>
                      </a:pPr>
                      <a:r>
                        <a:rPr kumimoji="0" lang="en-US" sz="1800" b="1" i="0" u="none" strike="noStrike" cap="none" normalizeH="0" baseline="0">
                          <a:ln>
                            <a:noFill/>
                          </a:ln>
                          <a:solidFill>
                            <a:schemeClr val="tx1"/>
                          </a:solidFill>
                          <a:effectLst/>
                          <a:latin typeface="Arial Narrow" charset="0"/>
                          <a:ea typeface="ＭＳ Ｐゴシック"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7835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83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B8FE1E9-AB08-C64B-BD35-C6346887E3F8}" type="slidenum">
              <a:rPr lang="en-US"/>
              <a:pPr/>
              <a:t>3</a:t>
            </a:fld>
            <a:endParaRPr lang="en-US"/>
          </a:p>
        </p:txBody>
      </p:sp>
      <p:sp>
        <p:nvSpPr>
          <p:cNvPr id="1352706" name="Rectangle 2"/>
          <p:cNvSpPr>
            <a:spLocks noGrp="1" noChangeArrowheads="1"/>
          </p:cNvSpPr>
          <p:nvPr>
            <p:ph type="title"/>
          </p:nvPr>
        </p:nvSpPr>
        <p:spPr/>
        <p:txBody>
          <a:bodyPr/>
          <a:lstStyle/>
          <a:p>
            <a:r>
              <a:rPr lang="en-US"/>
              <a:t>Synchronous logic circuits</a:t>
            </a:r>
          </a:p>
        </p:txBody>
      </p:sp>
      <p:sp>
        <p:nvSpPr>
          <p:cNvPr id="1352707" name="Rectangle 3"/>
          <p:cNvSpPr>
            <a:spLocks noGrp="1" noChangeArrowheads="1"/>
          </p:cNvSpPr>
          <p:nvPr>
            <p:ph type="body" idx="1"/>
          </p:nvPr>
        </p:nvSpPr>
        <p:spPr/>
        <p:txBody>
          <a:bodyPr/>
          <a:lstStyle/>
          <a:p>
            <a:pPr>
              <a:lnSpc>
                <a:spcPct val="115000"/>
              </a:lnSpc>
            </a:pPr>
            <a:r>
              <a:rPr lang="en-US"/>
              <a:t>Interconnection of</a:t>
            </a:r>
          </a:p>
          <a:p>
            <a:pPr lvl="1">
              <a:lnSpc>
                <a:spcPct val="100000"/>
              </a:lnSpc>
            </a:pPr>
            <a:r>
              <a:rPr lang="en-US"/>
              <a:t>Combinational logic gates</a:t>
            </a:r>
          </a:p>
          <a:p>
            <a:pPr lvl="1">
              <a:lnSpc>
                <a:spcPct val="100000"/>
              </a:lnSpc>
            </a:pPr>
            <a:r>
              <a:rPr lang="en-US"/>
              <a:t>Synchronous delay elements</a:t>
            </a:r>
          </a:p>
          <a:p>
            <a:pPr lvl="2">
              <a:lnSpc>
                <a:spcPct val="80000"/>
              </a:lnSpc>
            </a:pPr>
            <a:r>
              <a:rPr lang="en-US"/>
              <a:t>Edge-triggered, master/slave</a:t>
            </a:r>
          </a:p>
          <a:p>
            <a:pPr>
              <a:lnSpc>
                <a:spcPct val="115000"/>
              </a:lnSpc>
            </a:pPr>
            <a:r>
              <a:rPr lang="en-US"/>
              <a:t>Assumptions</a:t>
            </a:r>
          </a:p>
          <a:p>
            <a:pPr lvl="1">
              <a:lnSpc>
                <a:spcPct val="100000"/>
              </a:lnSpc>
            </a:pPr>
            <a:r>
              <a:rPr lang="en-US"/>
              <a:t>No direct combinational feedback</a:t>
            </a:r>
          </a:p>
          <a:p>
            <a:pPr lvl="1">
              <a:lnSpc>
                <a:spcPct val="100000"/>
              </a:lnSpc>
            </a:pPr>
            <a:r>
              <a:rPr lang="en-US"/>
              <a:t>Single-phase clocking</a:t>
            </a:r>
          </a:p>
          <a:p>
            <a:pPr>
              <a:lnSpc>
                <a:spcPct val="115000"/>
              </a:lnSpc>
            </a:pPr>
            <a:r>
              <a:rPr lang="en-US"/>
              <a:t>Extensions to</a:t>
            </a:r>
          </a:p>
          <a:p>
            <a:pPr lvl="1">
              <a:lnSpc>
                <a:spcPct val="100000"/>
              </a:lnSpc>
            </a:pPr>
            <a:r>
              <a:rPr lang="en-US"/>
              <a:t>Multiple-phase clocking</a:t>
            </a:r>
          </a:p>
          <a:p>
            <a:pPr lvl="1">
              <a:lnSpc>
                <a:spcPct val="100000"/>
              </a:lnSpc>
            </a:pPr>
            <a:r>
              <a:rPr lang="en-US"/>
              <a:t>Gated latches</a:t>
            </a:r>
          </a:p>
          <a:p>
            <a:pPr lvl="1">
              <a:lnSpc>
                <a:spcPct val="100000"/>
              </a:lnSpc>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2707">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2707">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52707">
                                            <p:txEl>
                                              <p:pRg st="6" end="6"/>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52707">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5270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527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1DF8CBF-64A6-B44C-ADE0-0B28EE7FB179}" type="slidenum">
              <a:rPr lang="en-US"/>
              <a:pPr/>
              <a:t>30</a:t>
            </a:fld>
            <a:endParaRPr lang="en-US"/>
          </a:p>
        </p:txBody>
      </p:sp>
      <p:sp>
        <p:nvSpPr>
          <p:cNvPr id="1381378" name="Rectangle 2"/>
          <p:cNvSpPr>
            <a:spLocks noGrp="1" noChangeArrowheads="1"/>
          </p:cNvSpPr>
          <p:nvPr>
            <p:ph type="title"/>
          </p:nvPr>
        </p:nvSpPr>
        <p:spPr/>
        <p:txBody>
          <a:bodyPr/>
          <a:lstStyle/>
          <a:p>
            <a:r>
              <a:rPr lang="en-US" sz="2800"/>
              <a:t>Summary</a:t>
            </a:r>
            <a:br>
              <a:rPr lang="en-US" sz="2800"/>
            </a:br>
            <a:r>
              <a:rPr lang="en-US" sz="2800"/>
              <a:t>finite-state machine optimization</a:t>
            </a:r>
          </a:p>
        </p:txBody>
      </p:sp>
      <p:sp>
        <p:nvSpPr>
          <p:cNvPr id="1381379" name="Rectangle 3"/>
          <p:cNvSpPr>
            <a:spLocks noGrp="1" noChangeArrowheads="1"/>
          </p:cNvSpPr>
          <p:nvPr>
            <p:ph type="body" idx="1"/>
          </p:nvPr>
        </p:nvSpPr>
        <p:spPr/>
        <p:txBody>
          <a:bodyPr/>
          <a:lstStyle/>
          <a:p>
            <a:r>
              <a:rPr lang="en-US"/>
              <a:t>FSM optimization has been widely researched</a:t>
            </a:r>
          </a:p>
          <a:p>
            <a:pPr lvl="1"/>
            <a:r>
              <a:rPr lang="en-US"/>
              <a:t>Classic and newer approaches</a:t>
            </a:r>
          </a:p>
          <a:p>
            <a:r>
              <a:rPr lang="en-US"/>
              <a:t>State minimization and encoding correlate to area reduction</a:t>
            </a:r>
          </a:p>
          <a:p>
            <a:pPr lvl="1"/>
            <a:r>
              <a:rPr lang="en-US"/>
              <a:t>Useful, but with limited impact</a:t>
            </a:r>
          </a:p>
          <a:p>
            <a:r>
              <a:rPr lang="en-US"/>
              <a:t>Performance-oriented FSM optimization has mixed results</a:t>
            </a:r>
          </a:p>
          <a:p>
            <a:pPr lvl="1"/>
            <a:r>
              <a:rPr lang="en-US"/>
              <a:t>Performance optimization is usually done by structural methods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DE81CC72-BD06-724F-B3A4-0001CCA7FB2C}" type="slidenum">
              <a:rPr lang="en-US"/>
              <a:pPr/>
              <a:t>31</a:t>
            </a:fld>
            <a:endParaRPr lang="en-US"/>
          </a:p>
        </p:txBody>
      </p:sp>
      <p:sp>
        <p:nvSpPr>
          <p:cNvPr id="1382402" name="Rectangle 2"/>
          <p:cNvSpPr>
            <a:spLocks noGrp="1" noChangeArrowheads="1"/>
          </p:cNvSpPr>
          <p:nvPr>
            <p:ph type="title"/>
          </p:nvPr>
        </p:nvSpPr>
        <p:spPr/>
        <p:txBody>
          <a:bodyPr/>
          <a:lstStyle/>
          <a:p>
            <a:r>
              <a:rPr lang="en-US"/>
              <a:t>Module 2</a:t>
            </a:r>
          </a:p>
        </p:txBody>
      </p:sp>
      <p:sp>
        <p:nvSpPr>
          <p:cNvPr id="1382403" name="Rectangle 3"/>
          <p:cNvSpPr>
            <a:spLocks noGrp="1" noChangeArrowheads="1"/>
          </p:cNvSpPr>
          <p:nvPr>
            <p:ph type="body" idx="1"/>
          </p:nvPr>
        </p:nvSpPr>
        <p:spPr/>
        <p:txBody>
          <a:bodyPr/>
          <a:lstStyle/>
          <a:p>
            <a:r>
              <a:rPr lang="en-US"/>
              <a:t>Objective</a:t>
            </a:r>
          </a:p>
          <a:p>
            <a:pPr lvl="1"/>
            <a:r>
              <a:rPr lang="en-US"/>
              <a:t>Structural representation of sequential circuits</a:t>
            </a:r>
          </a:p>
          <a:p>
            <a:pPr lvl="1"/>
            <a:r>
              <a:rPr lang="en-US"/>
              <a:t>Retiming</a:t>
            </a:r>
          </a:p>
          <a:p>
            <a:pPr lvl="1"/>
            <a:r>
              <a:rPr lang="en-US"/>
              <a:t>Extensions</a:t>
            </a:r>
          </a:p>
          <a:p>
            <a:pPr lvl="1"/>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596F6FDB-AC54-5041-9286-AC9756CA9C87}" type="slidenum">
              <a:rPr lang="en-US"/>
              <a:pPr/>
              <a:t>32</a:t>
            </a:fld>
            <a:endParaRPr lang="en-US"/>
          </a:p>
        </p:txBody>
      </p:sp>
      <p:sp>
        <p:nvSpPr>
          <p:cNvPr id="1384450" name="Rectangle 2"/>
          <p:cNvSpPr>
            <a:spLocks noGrp="1" noChangeArrowheads="1"/>
          </p:cNvSpPr>
          <p:nvPr>
            <p:ph type="title"/>
          </p:nvPr>
        </p:nvSpPr>
        <p:spPr/>
        <p:txBody>
          <a:bodyPr/>
          <a:lstStyle/>
          <a:p>
            <a:r>
              <a:rPr lang="en-US"/>
              <a:t>Structural model for sequential circuits</a:t>
            </a:r>
          </a:p>
        </p:txBody>
      </p:sp>
      <p:sp>
        <p:nvSpPr>
          <p:cNvPr id="1384451" name="Rectangle 3"/>
          <p:cNvSpPr>
            <a:spLocks noGrp="1" noChangeArrowheads="1"/>
          </p:cNvSpPr>
          <p:nvPr>
            <p:ph type="body" idx="1"/>
          </p:nvPr>
        </p:nvSpPr>
        <p:spPr/>
        <p:txBody>
          <a:bodyPr/>
          <a:lstStyle/>
          <a:p>
            <a:r>
              <a:rPr lang="en-US"/>
              <a:t>Synchronous logic network</a:t>
            </a:r>
          </a:p>
          <a:p>
            <a:pPr lvl="1"/>
            <a:r>
              <a:rPr lang="en-US"/>
              <a:t>Variables</a:t>
            </a:r>
          </a:p>
          <a:p>
            <a:pPr lvl="1"/>
            <a:r>
              <a:rPr lang="en-US"/>
              <a:t>Boolean equations</a:t>
            </a:r>
          </a:p>
          <a:p>
            <a:pPr lvl="1"/>
            <a:r>
              <a:rPr lang="en-US"/>
              <a:t>Synchronous delay annotation</a:t>
            </a:r>
          </a:p>
          <a:p>
            <a:r>
              <a:rPr lang="en-US"/>
              <a:t>Synchronous network graph</a:t>
            </a:r>
          </a:p>
          <a:p>
            <a:pPr lvl="1"/>
            <a:r>
              <a:rPr lang="en-US"/>
              <a:t>Vertices </a:t>
            </a:r>
            <a:r>
              <a:rPr lang="en-US">
                <a:ea typeface="ヒラギノ角ゴ Pro W3" charset="0"/>
                <a:cs typeface="ヒラギノ角ゴ Pro W3" charset="0"/>
              </a:rPr>
              <a:t>↔</a:t>
            </a:r>
            <a:r>
              <a:rPr lang="en-US"/>
              <a:t> equations  </a:t>
            </a:r>
            <a:r>
              <a:rPr lang="en-US">
                <a:ea typeface="ヒラギノ角ゴ Pro W3" charset="0"/>
                <a:cs typeface="ヒラギノ角ゴ Pro W3" charset="0"/>
              </a:rPr>
              <a:t>↔</a:t>
            </a:r>
            <a:r>
              <a:rPr lang="en-US"/>
              <a:t> I/O, gates</a:t>
            </a:r>
          </a:p>
          <a:p>
            <a:pPr lvl="1"/>
            <a:r>
              <a:rPr lang="en-US"/>
              <a:t>Edges </a:t>
            </a:r>
            <a:r>
              <a:rPr lang="en-US">
                <a:ea typeface="ヒラギノ角ゴ Pro W3" charset="0"/>
                <a:cs typeface="ヒラギノ角ゴ Pro W3" charset="0"/>
              </a:rPr>
              <a:t>↔</a:t>
            </a:r>
            <a:r>
              <a:rPr lang="en-US"/>
              <a:t> dependencies  </a:t>
            </a:r>
            <a:r>
              <a:rPr lang="en-US">
                <a:ea typeface="ヒラギノ角ゴ Pro W3" charset="0"/>
                <a:cs typeface="ヒラギノ角ゴ Pro W3" charset="0"/>
              </a:rPr>
              <a:t>↔</a:t>
            </a:r>
            <a:r>
              <a:rPr lang="en-US"/>
              <a:t> nets</a:t>
            </a:r>
          </a:p>
          <a:p>
            <a:pPr lvl="1"/>
            <a:r>
              <a:rPr lang="en-US"/>
              <a:t>Weights </a:t>
            </a:r>
            <a:r>
              <a:rPr lang="en-US">
                <a:ea typeface="ヒラギノ角ゴ Pro W3" charset="0"/>
                <a:cs typeface="ヒラギノ角ゴ Pro W3" charset="0"/>
              </a:rPr>
              <a:t>↔</a:t>
            </a:r>
            <a:r>
              <a:rPr lang="en-US"/>
              <a:t> synchronous delays  </a:t>
            </a:r>
            <a:r>
              <a:rPr lang="en-US">
                <a:ea typeface="ヒラギノ角ゴ Pro W3" charset="0"/>
                <a:cs typeface="ヒラギノ角ゴ Pro W3" charset="0"/>
              </a:rPr>
              <a:t>↔</a:t>
            </a:r>
            <a:r>
              <a:rPr lang="en-US"/>
              <a:t> registers</a:t>
            </a:r>
          </a:p>
          <a:p>
            <a:pPr lvl="1"/>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445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8445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8445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44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F4AD9CA4-A4D5-F643-A2BF-286DC889A117}" type="slidenum">
              <a:rPr lang="en-US"/>
              <a:pPr/>
              <a:t>33</a:t>
            </a:fld>
            <a:endParaRPr lang="en-US"/>
          </a:p>
        </p:txBody>
      </p:sp>
      <p:sp>
        <p:nvSpPr>
          <p:cNvPr id="1385474" name="Rectangle 2"/>
          <p:cNvSpPr>
            <a:spLocks noGrp="1" noChangeArrowheads="1"/>
          </p:cNvSpPr>
          <p:nvPr>
            <p:ph type="title"/>
          </p:nvPr>
        </p:nvSpPr>
        <p:spPr/>
        <p:txBody>
          <a:bodyPr/>
          <a:lstStyle/>
          <a:p>
            <a:r>
              <a:rPr lang="en-US"/>
              <a:t>Example</a:t>
            </a:r>
          </a:p>
        </p:txBody>
      </p:sp>
      <p:pic>
        <p:nvPicPr>
          <p:cNvPr id="1385476" name="Picture 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80988" y="1185863"/>
            <a:ext cx="8751887" cy="2382837"/>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pic>
        <p:nvPicPr>
          <p:cNvPr id="1385478" name="Picture 6"/>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473075" y="3462338"/>
            <a:ext cx="8097838" cy="270510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54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74295C13-8E52-5D47-952C-FF2C26BEE8D3}" type="slidenum">
              <a:rPr lang="en-US"/>
              <a:pPr/>
              <a:t>34</a:t>
            </a:fld>
            <a:endParaRPr lang="en-US"/>
          </a:p>
        </p:txBody>
      </p:sp>
      <p:sp>
        <p:nvSpPr>
          <p:cNvPr id="1388546" name="Rectangle 2"/>
          <p:cNvSpPr>
            <a:spLocks noGrp="1" noChangeArrowheads="1"/>
          </p:cNvSpPr>
          <p:nvPr>
            <p:ph type="title"/>
          </p:nvPr>
        </p:nvSpPr>
        <p:spPr/>
        <p:txBody>
          <a:bodyPr/>
          <a:lstStyle/>
          <a:p>
            <a:r>
              <a:rPr lang="en-US"/>
              <a:t>Example</a:t>
            </a:r>
          </a:p>
        </p:txBody>
      </p:sp>
      <p:pic>
        <p:nvPicPr>
          <p:cNvPr id="1388548" name="Picture 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27013" y="1941513"/>
            <a:ext cx="4273550" cy="2932112"/>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pic>
        <p:nvPicPr>
          <p:cNvPr id="1388550" name="Picture 6"/>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4676775" y="1952625"/>
            <a:ext cx="4133850" cy="295275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88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05CDD6B-93DF-0145-9910-03CB67786576}" type="slidenum">
              <a:rPr lang="en-US"/>
              <a:pPr/>
              <a:t>35</a:t>
            </a:fld>
            <a:endParaRPr lang="en-US"/>
          </a:p>
        </p:txBody>
      </p:sp>
      <p:sp>
        <p:nvSpPr>
          <p:cNvPr id="1391618" name="Rectangle 2"/>
          <p:cNvSpPr>
            <a:spLocks noGrp="1" noChangeArrowheads="1"/>
          </p:cNvSpPr>
          <p:nvPr>
            <p:ph type="title"/>
          </p:nvPr>
        </p:nvSpPr>
        <p:spPr/>
        <p:txBody>
          <a:bodyPr/>
          <a:lstStyle/>
          <a:p>
            <a:r>
              <a:rPr lang="en-US"/>
              <a:t>Approaches to sequential synthesis</a:t>
            </a:r>
          </a:p>
        </p:txBody>
      </p:sp>
      <p:sp>
        <p:nvSpPr>
          <p:cNvPr id="1391619" name="Rectangle 3"/>
          <p:cNvSpPr>
            <a:spLocks noGrp="1" noChangeArrowheads="1"/>
          </p:cNvSpPr>
          <p:nvPr>
            <p:ph type="body" idx="1"/>
          </p:nvPr>
        </p:nvSpPr>
        <p:spPr/>
        <p:txBody>
          <a:bodyPr/>
          <a:lstStyle/>
          <a:p>
            <a:r>
              <a:rPr lang="en-US"/>
              <a:t>Optimize combinational logic only</a:t>
            </a:r>
          </a:p>
          <a:p>
            <a:pPr lvl="1"/>
            <a:r>
              <a:rPr lang="en-US"/>
              <a:t>Freeze circuit at register boundary</a:t>
            </a:r>
          </a:p>
          <a:p>
            <a:pPr lvl="1"/>
            <a:r>
              <a:rPr lang="en-US"/>
              <a:t>Modify equation and network graph topology</a:t>
            </a:r>
          </a:p>
          <a:p>
            <a:r>
              <a:rPr lang="en-US"/>
              <a:t>Retiming</a:t>
            </a:r>
          </a:p>
          <a:p>
            <a:pPr lvl="1"/>
            <a:r>
              <a:rPr lang="en-US"/>
              <a:t>Move register positions. Change weights on graph</a:t>
            </a:r>
          </a:p>
          <a:p>
            <a:pPr lvl="1"/>
            <a:r>
              <a:rPr lang="en-US"/>
              <a:t>Preserve network topology</a:t>
            </a:r>
          </a:p>
          <a:p>
            <a:r>
              <a:rPr lang="en-US"/>
              <a:t>Synchronous transformations</a:t>
            </a:r>
          </a:p>
          <a:p>
            <a:pPr lvl="1"/>
            <a:r>
              <a:rPr lang="en-US"/>
              <a:t>Blend combinational transformations and retiming</a:t>
            </a:r>
          </a:p>
          <a:p>
            <a:pPr lvl="1"/>
            <a:r>
              <a:rPr lang="en-US"/>
              <a:t>Powerful, but complex to use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161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1619">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91619">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91619">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1619">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916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216989EA-06AE-4C4E-B607-1F41EE1F25FC}" type="slidenum">
              <a:rPr lang="en-US"/>
              <a:pPr/>
              <a:t>36</a:t>
            </a:fld>
            <a:endParaRPr lang="en-US"/>
          </a:p>
        </p:txBody>
      </p:sp>
      <p:sp>
        <p:nvSpPr>
          <p:cNvPr id="1392642" name="Rectangle 2"/>
          <p:cNvSpPr>
            <a:spLocks noGrp="1" noChangeArrowheads="1"/>
          </p:cNvSpPr>
          <p:nvPr>
            <p:ph type="title"/>
          </p:nvPr>
        </p:nvSpPr>
        <p:spPr/>
        <p:txBody>
          <a:bodyPr/>
          <a:lstStyle/>
          <a:p>
            <a:r>
              <a:rPr lang="en-US"/>
              <a:t>Example of local retiming</a:t>
            </a:r>
          </a:p>
        </p:txBody>
      </p:sp>
      <p:pic>
        <p:nvPicPr>
          <p:cNvPr id="1392644"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5588" y="1625600"/>
            <a:ext cx="8428037" cy="3906838"/>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79F16C25-80FA-FC4F-A03D-8748EC842AFF}" type="slidenum">
              <a:rPr lang="en-US"/>
              <a:pPr/>
              <a:t>37</a:t>
            </a:fld>
            <a:endParaRPr lang="en-US"/>
          </a:p>
        </p:txBody>
      </p:sp>
      <p:sp>
        <p:nvSpPr>
          <p:cNvPr id="1394690" name="Rectangle 2"/>
          <p:cNvSpPr>
            <a:spLocks noGrp="1" noChangeArrowheads="1"/>
          </p:cNvSpPr>
          <p:nvPr>
            <p:ph type="title"/>
          </p:nvPr>
        </p:nvSpPr>
        <p:spPr/>
        <p:txBody>
          <a:bodyPr/>
          <a:lstStyle/>
          <a:p>
            <a:r>
              <a:rPr lang="en-US"/>
              <a:t>Retiming</a:t>
            </a:r>
          </a:p>
        </p:txBody>
      </p:sp>
      <p:sp>
        <p:nvSpPr>
          <p:cNvPr id="1394691" name="Rectangle 3"/>
          <p:cNvSpPr>
            <a:spLocks noGrp="1" noChangeArrowheads="1"/>
          </p:cNvSpPr>
          <p:nvPr>
            <p:ph type="body" idx="1"/>
          </p:nvPr>
        </p:nvSpPr>
        <p:spPr/>
        <p:txBody>
          <a:bodyPr/>
          <a:lstStyle/>
          <a:p>
            <a:r>
              <a:rPr lang="en-US" sz="3200" dirty="0"/>
              <a:t>Global optimization technique</a:t>
            </a:r>
          </a:p>
          <a:p>
            <a:r>
              <a:rPr lang="en-US" sz="3200" dirty="0"/>
              <a:t>Change register positions</a:t>
            </a:r>
          </a:p>
          <a:p>
            <a:pPr lvl="1"/>
            <a:r>
              <a:rPr lang="en-US" sz="2800" dirty="0"/>
              <a:t>Affects area:</a:t>
            </a:r>
          </a:p>
          <a:p>
            <a:pPr lvl="2"/>
            <a:r>
              <a:rPr lang="en-US" sz="2400" dirty="0"/>
              <a:t>Retiming changes register count</a:t>
            </a:r>
          </a:p>
          <a:p>
            <a:pPr lvl="1"/>
            <a:r>
              <a:rPr lang="en-US" sz="2800" dirty="0"/>
              <a:t>Affects cycle-time:</a:t>
            </a:r>
          </a:p>
          <a:p>
            <a:pPr lvl="2"/>
            <a:r>
              <a:rPr lang="en-US" sz="2400" dirty="0"/>
              <a:t>Changes path delays between register pairs</a:t>
            </a:r>
          </a:p>
          <a:p>
            <a:r>
              <a:rPr lang="en-US" sz="3200" dirty="0"/>
              <a:t>Retiming algorithms have polynomial-time complexity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C8888E9-C251-924D-BA49-9F0B0E864CB6}" type="slidenum">
              <a:rPr lang="en-US"/>
              <a:pPr/>
              <a:t>38</a:t>
            </a:fld>
            <a:endParaRPr lang="en-US"/>
          </a:p>
        </p:txBody>
      </p:sp>
      <p:sp>
        <p:nvSpPr>
          <p:cNvPr id="1395714" name="Rectangle 2"/>
          <p:cNvSpPr>
            <a:spLocks noGrp="1" noChangeArrowheads="1"/>
          </p:cNvSpPr>
          <p:nvPr>
            <p:ph type="title"/>
          </p:nvPr>
        </p:nvSpPr>
        <p:spPr/>
        <p:txBody>
          <a:bodyPr/>
          <a:lstStyle/>
          <a:p>
            <a:r>
              <a:rPr lang="en-US"/>
              <a:t>Retiming assumptions</a:t>
            </a:r>
          </a:p>
        </p:txBody>
      </p:sp>
      <p:sp>
        <p:nvSpPr>
          <p:cNvPr id="1395715" name="Rectangle 3"/>
          <p:cNvSpPr>
            <a:spLocks noGrp="1" noChangeArrowheads="1"/>
          </p:cNvSpPr>
          <p:nvPr>
            <p:ph type="body" idx="1"/>
          </p:nvPr>
        </p:nvSpPr>
        <p:spPr/>
        <p:txBody>
          <a:bodyPr/>
          <a:lstStyle/>
          <a:p>
            <a:pPr>
              <a:lnSpc>
                <a:spcPct val="95000"/>
              </a:lnSpc>
            </a:pPr>
            <a:r>
              <a:rPr lang="en-US"/>
              <a:t>Delay is constant at each vertex</a:t>
            </a:r>
          </a:p>
          <a:p>
            <a:pPr lvl="1">
              <a:lnSpc>
                <a:spcPct val="95000"/>
              </a:lnSpc>
            </a:pPr>
            <a:r>
              <a:rPr lang="en-US"/>
              <a:t>No fanout delay dependency</a:t>
            </a:r>
          </a:p>
          <a:p>
            <a:pPr>
              <a:lnSpc>
                <a:spcPct val="95000"/>
              </a:lnSpc>
            </a:pPr>
            <a:r>
              <a:rPr lang="en-US"/>
              <a:t>Graph topology is invariant</a:t>
            </a:r>
          </a:p>
          <a:p>
            <a:pPr lvl="1">
              <a:lnSpc>
                <a:spcPct val="95000"/>
              </a:lnSpc>
            </a:pPr>
            <a:r>
              <a:rPr lang="en-US"/>
              <a:t>No logic transformations</a:t>
            </a:r>
          </a:p>
          <a:p>
            <a:pPr>
              <a:lnSpc>
                <a:spcPct val="95000"/>
              </a:lnSpc>
            </a:pPr>
            <a:r>
              <a:rPr lang="en-US"/>
              <a:t>Synchronous implementation</a:t>
            </a:r>
          </a:p>
          <a:p>
            <a:pPr lvl="1">
              <a:lnSpc>
                <a:spcPct val="95000"/>
              </a:lnSpc>
            </a:pPr>
            <a:r>
              <a:rPr lang="en-US"/>
              <a:t>Cycles have positive weights</a:t>
            </a:r>
          </a:p>
          <a:p>
            <a:pPr lvl="2">
              <a:lnSpc>
                <a:spcPct val="95000"/>
              </a:lnSpc>
            </a:pPr>
            <a:r>
              <a:rPr lang="en-US"/>
              <a:t>Each feedback loop has to be broken by at least one register</a:t>
            </a:r>
          </a:p>
          <a:p>
            <a:pPr lvl="1">
              <a:lnSpc>
                <a:spcPct val="95000"/>
              </a:lnSpc>
            </a:pPr>
            <a:r>
              <a:rPr lang="en-US"/>
              <a:t>Edges have non-negative weights</a:t>
            </a:r>
          </a:p>
          <a:p>
            <a:pPr lvl="2">
              <a:lnSpc>
                <a:spcPct val="95000"/>
              </a:lnSpc>
            </a:pPr>
            <a:r>
              <a:rPr lang="en-US"/>
              <a:t>Physical registers cannot anticipate time</a:t>
            </a:r>
          </a:p>
          <a:p>
            <a:pPr>
              <a:lnSpc>
                <a:spcPct val="95000"/>
              </a:lnSpc>
            </a:pPr>
            <a:r>
              <a:rPr lang="en-US"/>
              <a:t>Consider topological paths</a:t>
            </a:r>
          </a:p>
          <a:p>
            <a:pPr lvl="1">
              <a:lnSpc>
                <a:spcPct val="95000"/>
              </a:lnSpc>
            </a:pPr>
            <a:r>
              <a:rPr lang="en-US"/>
              <a:t>No false path analysis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571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5715">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571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571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571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9571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95715">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9571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9571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755366D-8CEC-4A47-ACC4-1C5A6C1BE004}" type="slidenum">
              <a:rPr lang="en-US"/>
              <a:pPr/>
              <a:t>39</a:t>
            </a:fld>
            <a:endParaRPr lang="en-US"/>
          </a:p>
        </p:txBody>
      </p:sp>
      <p:sp>
        <p:nvSpPr>
          <p:cNvPr id="1396738" name="Rectangle 2"/>
          <p:cNvSpPr>
            <a:spLocks noGrp="1" noChangeArrowheads="1"/>
          </p:cNvSpPr>
          <p:nvPr>
            <p:ph type="title"/>
          </p:nvPr>
        </p:nvSpPr>
        <p:spPr/>
        <p:txBody>
          <a:bodyPr/>
          <a:lstStyle/>
          <a:p>
            <a:r>
              <a:rPr lang="en-US"/>
              <a:t>Retiming</a:t>
            </a:r>
          </a:p>
        </p:txBody>
      </p:sp>
      <p:sp>
        <p:nvSpPr>
          <p:cNvPr id="1396739" name="Rectangle 3"/>
          <p:cNvSpPr>
            <a:spLocks noGrp="1" noChangeArrowheads="1"/>
          </p:cNvSpPr>
          <p:nvPr>
            <p:ph type="body" idx="1"/>
          </p:nvPr>
        </p:nvSpPr>
        <p:spPr/>
        <p:txBody>
          <a:bodyPr/>
          <a:lstStyle/>
          <a:p>
            <a:pPr>
              <a:lnSpc>
                <a:spcPct val="115000"/>
              </a:lnSpc>
            </a:pPr>
            <a:r>
              <a:rPr lang="en-US" dirty="0"/>
              <a:t>Retiming of a vertex </a:t>
            </a:r>
            <a:r>
              <a:rPr lang="en-US" dirty="0">
                <a:solidFill>
                  <a:schemeClr val="tx2"/>
                </a:solidFill>
              </a:rPr>
              <a:t>v</a:t>
            </a:r>
          </a:p>
          <a:p>
            <a:pPr lvl="1">
              <a:lnSpc>
                <a:spcPct val="100000"/>
              </a:lnSpc>
            </a:pPr>
            <a:r>
              <a:rPr lang="en-US" dirty="0"/>
              <a:t>Integer </a:t>
            </a:r>
            <a:r>
              <a:rPr lang="en-US" dirty="0" err="1">
                <a:solidFill>
                  <a:schemeClr val="tx2"/>
                </a:solidFill>
              </a:rPr>
              <a:t>r</a:t>
            </a:r>
            <a:r>
              <a:rPr lang="en-US" baseline="-25000" dirty="0" err="1">
                <a:solidFill>
                  <a:schemeClr val="tx2"/>
                </a:solidFill>
              </a:rPr>
              <a:t>v</a:t>
            </a:r>
            <a:endParaRPr lang="en-US" baseline="-25000" dirty="0">
              <a:solidFill>
                <a:schemeClr val="tx2"/>
              </a:solidFill>
            </a:endParaRPr>
          </a:p>
          <a:p>
            <a:pPr lvl="1">
              <a:lnSpc>
                <a:spcPct val="100000"/>
              </a:lnSpc>
            </a:pPr>
            <a:r>
              <a:rPr lang="en-US" dirty="0"/>
              <a:t>Registers moved from output to input:  </a:t>
            </a:r>
            <a:r>
              <a:rPr lang="en-US" dirty="0" err="1">
                <a:solidFill>
                  <a:schemeClr val="tx2"/>
                </a:solidFill>
              </a:rPr>
              <a:t>r</a:t>
            </a:r>
            <a:r>
              <a:rPr lang="en-US" baseline="-25000" dirty="0" err="1">
                <a:solidFill>
                  <a:schemeClr val="tx2"/>
                </a:solidFill>
              </a:rPr>
              <a:t>v</a:t>
            </a:r>
            <a:r>
              <a:rPr lang="en-US" dirty="0"/>
              <a:t> positive</a:t>
            </a:r>
          </a:p>
          <a:p>
            <a:pPr lvl="1">
              <a:lnSpc>
                <a:spcPct val="100000"/>
              </a:lnSpc>
            </a:pPr>
            <a:r>
              <a:rPr lang="en-US" dirty="0"/>
              <a:t>Registers moved from input </a:t>
            </a:r>
            <a:r>
              <a:rPr lang="en-US"/>
              <a:t>to output:  </a:t>
            </a:r>
            <a:r>
              <a:rPr lang="en-US" dirty="0" err="1">
                <a:solidFill>
                  <a:schemeClr val="tx2"/>
                </a:solidFill>
              </a:rPr>
              <a:t>r</a:t>
            </a:r>
            <a:r>
              <a:rPr lang="en-US" baseline="-25000" dirty="0" err="1">
                <a:solidFill>
                  <a:schemeClr val="tx2"/>
                </a:solidFill>
              </a:rPr>
              <a:t>v</a:t>
            </a:r>
            <a:r>
              <a:rPr lang="en-US" dirty="0"/>
              <a:t> negative</a:t>
            </a:r>
          </a:p>
          <a:p>
            <a:pPr>
              <a:lnSpc>
                <a:spcPct val="115000"/>
              </a:lnSpc>
            </a:pPr>
            <a:r>
              <a:rPr lang="en-US" dirty="0"/>
              <a:t>Retiming of a network</a:t>
            </a:r>
          </a:p>
          <a:p>
            <a:pPr lvl="1">
              <a:lnSpc>
                <a:spcPct val="100000"/>
              </a:lnSpc>
            </a:pPr>
            <a:r>
              <a:rPr lang="en-US" dirty="0"/>
              <a:t>Vector whose entries are the retiming at various vertices</a:t>
            </a:r>
          </a:p>
          <a:p>
            <a:pPr>
              <a:lnSpc>
                <a:spcPct val="115000"/>
              </a:lnSpc>
            </a:pPr>
            <a:r>
              <a:rPr lang="en-US" dirty="0"/>
              <a:t>A family of I/O equivalent networks are specified by:</a:t>
            </a:r>
          </a:p>
          <a:p>
            <a:pPr lvl="1">
              <a:lnSpc>
                <a:spcPct val="100000"/>
              </a:lnSpc>
            </a:pPr>
            <a:r>
              <a:rPr lang="en-US" dirty="0"/>
              <a:t>The original network</a:t>
            </a:r>
          </a:p>
          <a:p>
            <a:pPr lvl="1">
              <a:lnSpc>
                <a:spcPct val="100000"/>
              </a:lnSpc>
            </a:pPr>
            <a:r>
              <a:rPr lang="en-US" dirty="0"/>
              <a:t>A set of vectors satisfying specific constraints</a:t>
            </a:r>
          </a:p>
          <a:p>
            <a:pPr lvl="2">
              <a:lnSpc>
                <a:spcPct val="80000"/>
              </a:lnSpc>
            </a:pPr>
            <a:r>
              <a:rPr lang="en-US" dirty="0"/>
              <a:t>Legal retiming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6739">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6739">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673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96739">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6739">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967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55106C9-BB5C-9647-983A-EDA58EEDBDAD}" type="slidenum">
              <a:rPr lang="en-US"/>
              <a:pPr/>
              <a:t>4</a:t>
            </a:fld>
            <a:endParaRPr lang="en-US"/>
          </a:p>
        </p:txBody>
      </p:sp>
      <p:sp>
        <p:nvSpPr>
          <p:cNvPr id="1355778" name="Rectangle 2"/>
          <p:cNvSpPr>
            <a:spLocks noGrp="1" noChangeArrowheads="1"/>
          </p:cNvSpPr>
          <p:nvPr>
            <p:ph type="title"/>
          </p:nvPr>
        </p:nvSpPr>
        <p:spPr/>
        <p:txBody>
          <a:bodyPr/>
          <a:lstStyle/>
          <a:p>
            <a:r>
              <a:rPr lang="en-US"/>
              <a:t>Modeling synchronous circuits</a:t>
            </a:r>
          </a:p>
        </p:txBody>
      </p:sp>
      <p:sp>
        <p:nvSpPr>
          <p:cNvPr id="1355779" name="Rectangle 3"/>
          <p:cNvSpPr>
            <a:spLocks noGrp="1" noChangeArrowheads="1"/>
          </p:cNvSpPr>
          <p:nvPr>
            <p:ph type="body" idx="1"/>
          </p:nvPr>
        </p:nvSpPr>
        <p:spPr/>
        <p:txBody>
          <a:bodyPr/>
          <a:lstStyle/>
          <a:p>
            <a:r>
              <a:rPr lang="en-US"/>
              <a:t>Circuit are modeled in hardware languages</a:t>
            </a:r>
          </a:p>
          <a:p>
            <a:pPr lvl="1"/>
            <a:r>
              <a:rPr lang="en-US"/>
              <a:t>Circuit model may be directly related to FSM model</a:t>
            </a:r>
          </a:p>
          <a:p>
            <a:pPr lvl="2"/>
            <a:r>
              <a:rPr lang="en-US"/>
              <a:t>Description by: switch-case</a:t>
            </a:r>
          </a:p>
          <a:p>
            <a:pPr lvl="1"/>
            <a:r>
              <a:rPr lang="en-US"/>
              <a:t>Circuit model may be structural</a:t>
            </a:r>
          </a:p>
          <a:p>
            <a:pPr lvl="2"/>
            <a:r>
              <a:rPr lang="en-US"/>
              <a:t>Explicit definition of registers</a:t>
            </a:r>
          </a:p>
          <a:p>
            <a:r>
              <a:rPr lang="en-US"/>
              <a:t>Sequential circuit models can be generated from high-level models</a:t>
            </a:r>
          </a:p>
          <a:p>
            <a:pPr lvl="1"/>
            <a:r>
              <a:rPr lang="en-US"/>
              <a:t>Control generation in high-level synthesis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Footer Placeholder 4"/>
          <p:cNvSpPr>
            <a:spLocks noGrp="1"/>
          </p:cNvSpPr>
          <p:nvPr>
            <p:ph type="ftr" sz="quarter" idx="10"/>
          </p:nvPr>
        </p:nvSpPr>
        <p:spPr/>
        <p:txBody>
          <a:bodyPr/>
          <a:lstStyle/>
          <a:p>
            <a:r>
              <a:rPr lang="en-US"/>
              <a:t>(c) Giovanni De Micheli</a:t>
            </a:r>
          </a:p>
        </p:txBody>
      </p:sp>
      <p:sp>
        <p:nvSpPr>
          <p:cNvPr id="141" name="Slide Number Placeholder 5"/>
          <p:cNvSpPr>
            <a:spLocks noGrp="1"/>
          </p:cNvSpPr>
          <p:nvPr>
            <p:ph type="sldNum" sz="quarter" idx="11"/>
          </p:nvPr>
        </p:nvSpPr>
        <p:spPr/>
        <p:txBody>
          <a:bodyPr/>
          <a:lstStyle/>
          <a:p>
            <a:fld id="{CB5F615C-1871-714F-ADCA-0652E360DEC4}" type="slidenum">
              <a:rPr lang="en-US"/>
              <a:pPr/>
              <a:t>40</a:t>
            </a:fld>
            <a:endParaRPr lang="en-US"/>
          </a:p>
        </p:txBody>
      </p:sp>
      <p:sp>
        <p:nvSpPr>
          <p:cNvPr id="1397762" name="Rectangle 2"/>
          <p:cNvSpPr>
            <a:spLocks noGrp="1" noChangeArrowheads="1"/>
          </p:cNvSpPr>
          <p:nvPr>
            <p:ph type="title"/>
          </p:nvPr>
        </p:nvSpPr>
        <p:spPr/>
        <p:txBody>
          <a:bodyPr/>
          <a:lstStyle/>
          <a:p>
            <a:r>
              <a:rPr lang="en-US"/>
              <a:t>Example</a:t>
            </a:r>
          </a:p>
        </p:txBody>
      </p:sp>
      <p:grpSp>
        <p:nvGrpSpPr>
          <p:cNvPr id="1397946" name="Group 186"/>
          <p:cNvGrpSpPr>
            <a:grpSpLocks/>
          </p:cNvGrpSpPr>
          <p:nvPr/>
        </p:nvGrpSpPr>
        <p:grpSpPr bwMode="auto">
          <a:xfrm>
            <a:off x="1638300" y="1028700"/>
            <a:ext cx="5489575" cy="2428875"/>
            <a:chOff x="1032" y="648"/>
            <a:chExt cx="3458" cy="1530"/>
          </a:xfrm>
        </p:grpSpPr>
        <p:sp>
          <p:nvSpPr>
            <p:cNvPr id="1397815" name="Text Box 55"/>
            <p:cNvSpPr txBox="1">
              <a:spLocks noChangeArrowheads="1"/>
            </p:cNvSpPr>
            <p:nvPr/>
          </p:nvSpPr>
          <p:spPr bwMode="auto">
            <a:xfrm>
              <a:off x="3634" y="95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19" name="Text Box 59"/>
            <p:cNvSpPr txBox="1">
              <a:spLocks noChangeArrowheads="1"/>
            </p:cNvSpPr>
            <p:nvPr/>
          </p:nvSpPr>
          <p:spPr bwMode="auto">
            <a:xfrm>
              <a:off x="2954" y="80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11" name="Text Box 51"/>
            <p:cNvSpPr txBox="1">
              <a:spLocks noChangeArrowheads="1"/>
            </p:cNvSpPr>
            <p:nvPr/>
          </p:nvSpPr>
          <p:spPr bwMode="auto">
            <a:xfrm>
              <a:off x="1959" y="64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12" name="Text Box 52"/>
            <p:cNvSpPr txBox="1">
              <a:spLocks noChangeArrowheads="1"/>
            </p:cNvSpPr>
            <p:nvPr/>
          </p:nvSpPr>
          <p:spPr bwMode="auto">
            <a:xfrm>
              <a:off x="2816" y="66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13" name="Text Box 53"/>
            <p:cNvSpPr txBox="1">
              <a:spLocks noChangeArrowheads="1"/>
            </p:cNvSpPr>
            <p:nvPr/>
          </p:nvSpPr>
          <p:spPr bwMode="auto">
            <a:xfrm>
              <a:off x="3589" y="67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14" name="Text Box 54"/>
            <p:cNvSpPr txBox="1">
              <a:spLocks noChangeArrowheads="1"/>
            </p:cNvSpPr>
            <p:nvPr/>
          </p:nvSpPr>
          <p:spPr bwMode="auto">
            <a:xfrm>
              <a:off x="3998" y="11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16" name="Text Box 56"/>
            <p:cNvSpPr txBox="1">
              <a:spLocks noChangeArrowheads="1"/>
            </p:cNvSpPr>
            <p:nvPr/>
          </p:nvSpPr>
          <p:spPr bwMode="auto">
            <a:xfrm>
              <a:off x="3454" y="130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17" name="Text Box 57"/>
            <p:cNvSpPr txBox="1">
              <a:spLocks noChangeArrowheads="1"/>
            </p:cNvSpPr>
            <p:nvPr/>
          </p:nvSpPr>
          <p:spPr bwMode="auto">
            <a:xfrm>
              <a:off x="2738" y="130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18" name="Text Box 58"/>
            <p:cNvSpPr txBox="1">
              <a:spLocks noChangeArrowheads="1"/>
            </p:cNvSpPr>
            <p:nvPr/>
          </p:nvSpPr>
          <p:spPr bwMode="auto">
            <a:xfrm>
              <a:off x="1918" y="129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20" name="Text Box 60"/>
            <p:cNvSpPr txBox="1">
              <a:spLocks noChangeArrowheads="1"/>
            </p:cNvSpPr>
            <p:nvPr/>
          </p:nvSpPr>
          <p:spPr bwMode="auto">
            <a:xfrm>
              <a:off x="2257" y="79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21" name="Text Box 61"/>
            <p:cNvSpPr txBox="1">
              <a:spLocks noChangeArrowheads="1"/>
            </p:cNvSpPr>
            <p:nvPr/>
          </p:nvSpPr>
          <p:spPr bwMode="auto">
            <a:xfrm>
              <a:off x="1435" y="10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22" name="Text Box 62"/>
            <p:cNvSpPr txBox="1">
              <a:spLocks noChangeArrowheads="1"/>
            </p:cNvSpPr>
            <p:nvPr/>
          </p:nvSpPr>
          <p:spPr bwMode="auto">
            <a:xfrm>
              <a:off x="3740" y="170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23" name="Text Box 63"/>
            <p:cNvSpPr txBox="1">
              <a:spLocks noChangeArrowheads="1"/>
            </p:cNvSpPr>
            <p:nvPr/>
          </p:nvSpPr>
          <p:spPr bwMode="auto">
            <a:xfrm>
              <a:off x="2986" y="194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24" name="Text Box 64"/>
            <p:cNvSpPr txBox="1">
              <a:spLocks noChangeArrowheads="1"/>
            </p:cNvSpPr>
            <p:nvPr/>
          </p:nvSpPr>
          <p:spPr bwMode="auto">
            <a:xfrm>
              <a:off x="2195" y="19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25" name="Text Box 65"/>
            <p:cNvSpPr txBox="1">
              <a:spLocks noChangeArrowheads="1"/>
            </p:cNvSpPr>
            <p:nvPr/>
          </p:nvSpPr>
          <p:spPr bwMode="auto">
            <a:xfrm>
              <a:off x="1412" y="17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26" name="Text Box 66"/>
            <p:cNvSpPr txBox="1">
              <a:spLocks noChangeArrowheads="1"/>
            </p:cNvSpPr>
            <p:nvPr/>
          </p:nvSpPr>
          <p:spPr bwMode="auto">
            <a:xfrm>
              <a:off x="3434" y="154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27" name="Text Box 67"/>
            <p:cNvSpPr txBox="1">
              <a:spLocks noChangeArrowheads="1"/>
            </p:cNvSpPr>
            <p:nvPr/>
          </p:nvSpPr>
          <p:spPr bwMode="auto">
            <a:xfrm>
              <a:off x="2765" y="154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28" name="Text Box 68"/>
            <p:cNvSpPr txBox="1">
              <a:spLocks noChangeArrowheads="1"/>
            </p:cNvSpPr>
            <p:nvPr/>
          </p:nvSpPr>
          <p:spPr bwMode="auto">
            <a:xfrm>
              <a:off x="1959"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29" name="Text Box 69"/>
            <p:cNvSpPr txBox="1">
              <a:spLocks noChangeArrowheads="1"/>
            </p:cNvSpPr>
            <p:nvPr/>
          </p:nvSpPr>
          <p:spPr bwMode="auto">
            <a:xfrm>
              <a:off x="1477" y="127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397832" name="Group 72"/>
            <p:cNvGrpSpPr>
              <a:grpSpLocks/>
            </p:cNvGrpSpPr>
            <p:nvPr/>
          </p:nvGrpSpPr>
          <p:grpSpPr bwMode="auto">
            <a:xfrm>
              <a:off x="1032" y="840"/>
              <a:ext cx="3458" cy="1207"/>
              <a:chOff x="336" y="856"/>
              <a:chExt cx="3458" cy="1207"/>
            </a:xfrm>
          </p:grpSpPr>
          <p:grpSp>
            <p:nvGrpSpPr>
              <p:cNvPr id="1397833" name="Group 73"/>
              <p:cNvGrpSpPr>
                <a:grpSpLocks/>
              </p:cNvGrpSpPr>
              <p:nvPr/>
            </p:nvGrpSpPr>
            <p:grpSpPr bwMode="auto">
              <a:xfrm>
                <a:off x="602" y="880"/>
                <a:ext cx="2945" cy="1183"/>
                <a:chOff x="594" y="880"/>
                <a:chExt cx="2945" cy="1183"/>
              </a:xfrm>
            </p:grpSpPr>
            <p:grpSp>
              <p:nvGrpSpPr>
                <p:cNvPr id="1397834" name="Group 74"/>
                <p:cNvGrpSpPr>
                  <a:grpSpLocks/>
                </p:cNvGrpSpPr>
                <p:nvPr/>
              </p:nvGrpSpPr>
              <p:grpSpPr bwMode="auto">
                <a:xfrm>
                  <a:off x="594" y="890"/>
                  <a:ext cx="2379" cy="1173"/>
                  <a:chOff x="594" y="890"/>
                  <a:chExt cx="2379" cy="1173"/>
                </a:xfrm>
              </p:grpSpPr>
              <p:grpSp>
                <p:nvGrpSpPr>
                  <p:cNvPr id="1397835" name="Group 75"/>
                  <p:cNvGrpSpPr>
                    <a:grpSpLocks/>
                  </p:cNvGrpSpPr>
                  <p:nvPr/>
                </p:nvGrpSpPr>
                <p:grpSpPr bwMode="auto">
                  <a:xfrm>
                    <a:off x="1122" y="1754"/>
                    <a:ext cx="1851" cy="309"/>
                    <a:chOff x="1098" y="898"/>
                    <a:chExt cx="1851" cy="309"/>
                  </a:xfrm>
                </p:grpSpPr>
                <p:sp>
                  <p:nvSpPr>
                    <p:cNvPr id="1397836" name="AutoShape 76"/>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37" name="AutoShape 77"/>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38" name="AutoShape 78"/>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397839" name="AutoShape 79"/>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0" name="AutoShape 80"/>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1" name="Line 81"/>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2" name="Line 82"/>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3" name="Line 83"/>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397844" name="Group 84"/>
                <p:cNvGrpSpPr>
                  <a:grpSpLocks/>
                </p:cNvGrpSpPr>
                <p:nvPr/>
              </p:nvGrpSpPr>
              <p:grpSpPr bwMode="auto">
                <a:xfrm>
                  <a:off x="1692" y="880"/>
                  <a:ext cx="1847" cy="1168"/>
                  <a:chOff x="1692" y="880"/>
                  <a:chExt cx="1847" cy="1168"/>
                </a:xfrm>
              </p:grpSpPr>
              <p:sp>
                <p:nvSpPr>
                  <p:cNvPr id="1397845" name="AutoShape 85"/>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6" name="Line 86"/>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47" name="Line 87"/>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397848" name="Group 88"/>
                  <p:cNvGrpSpPr>
                    <a:grpSpLocks/>
                  </p:cNvGrpSpPr>
                  <p:nvPr/>
                </p:nvGrpSpPr>
                <p:grpSpPr bwMode="auto">
                  <a:xfrm>
                    <a:off x="1692" y="880"/>
                    <a:ext cx="1847" cy="1168"/>
                    <a:chOff x="1692" y="880"/>
                    <a:chExt cx="1847" cy="1168"/>
                  </a:xfrm>
                </p:grpSpPr>
                <p:sp>
                  <p:nvSpPr>
                    <p:cNvPr id="1397849" name="AutoShape 89"/>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0" name="Line 90"/>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1" name="Line 91"/>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2" name="Line 92"/>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3" name="Text Box 93"/>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397854" name="Group 94"/>
                    <p:cNvGrpSpPr>
                      <a:grpSpLocks/>
                    </p:cNvGrpSpPr>
                    <p:nvPr/>
                  </p:nvGrpSpPr>
                  <p:grpSpPr bwMode="auto">
                    <a:xfrm>
                      <a:off x="2419" y="1342"/>
                      <a:ext cx="1120" cy="706"/>
                      <a:chOff x="2419" y="1342"/>
                      <a:chExt cx="1120" cy="706"/>
                    </a:xfrm>
                  </p:grpSpPr>
                  <p:sp>
                    <p:nvSpPr>
                      <p:cNvPr id="1397855" name="AutoShape 95"/>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6" name="Text Box 96"/>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397857" name="Group 97"/>
              <p:cNvGrpSpPr>
                <a:grpSpLocks/>
              </p:cNvGrpSpPr>
              <p:nvPr/>
            </p:nvGrpSpPr>
            <p:grpSpPr bwMode="auto">
              <a:xfrm>
                <a:off x="336" y="856"/>
                <a:ext cx="3458" cy="1182"/>
                <a:chOff x="336" y="856"/>
                <a:chExt cx="3458" cy="1182"/>
              </a:xfrm>
            </p:grpSpPr>
            <p:sp>
              <p:nvSpPr>
                <p:cNvPr id="1397858" name="Line 98"/>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59" name="Line 99"/>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60" name="Line 100"/>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861" name="Text Box 101"/>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397862" name="Text Box 102"/>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397863" name="Text Box 103"/>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397864" name="Text Box 104"/>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397865" name="Text Box 105"/>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397866" name="Text Box 106"/>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nvGrpSpPr>
          <p:cNvPr id="1397876" name="Group 116"/>
          <p:cNvGrpSpPr>
            <a:grpSpLocks/>
          </p:cNvGrpSpPr>
          <p:nvPr/>
        </p:nvGrpSpPr>
        <p:grpSpPr bwMode="auto">
          <a:xfrm>
            <a:off x="1638300" y="3721100"/>
            <a:ext cx="5489575" cy="2428875"/>
            <a:chOff x="1176" y="672"/>
            <a:chExt cx="3458" cy="1530"/>
          </a:xfrm>
        </p:grpSpPr>
        <p:sp>
          <p:nvSpPr>
            <p:cNvPr id="1397877" name="Text Box 117"/>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78" name="Text Box 118"/>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397879" name="Group 119"/>
            <p:cNvGrpSpPr>
              <a:grpSpLocks/>
            </p:cNvGrpSpPr>
            <p:nvPr/>
          </p:nvGrpSpPr>
          <p:grpSpPr bwMode="auto">
            <a:xfrm>
              <a:off x="1176" y="672"/>
              <a:ext cx="3458" cy="1530"/>
              <a:chOff x="1120" y="672"/>
              <a:chExt cx="3458" cy="1530"/>
            </a:xfrm>
          </p:grpSpPr>
          <p:grpSp>
            <p:nvGrpSpPr>
              <p:cNvPr id="1397880" name="Group 120"/>
              <p:cNvGrpSpPr>
                <a:grpSpLocks/>
              </p:cNvGrpSpPr>
              <p:nvPr/>
            </p:nvGrpSpPr>
            <p:grpSpPr bwMode="auto">
              <a:xfrm>
                <a:off x="1500" y="672"/>
                <a:ext cx="2932" cy="1530"/>
                <a:chOff x="1500" y="672"/>
                <a:chExt cx="2932" cy="1530"/>
              </a:xfrm>
            </p:grpSpPr>
            <p:sp>
              <p:nvSpPr>
                <p:cNvPr id="1397881" name="Text Box 121"/>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82" name="Text Box 122"/>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83" name="Text Box 123"/>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397884" name="Text Box 124"/>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85" name="Text Box 125"/>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86" name="Text Box 126"/>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87" name="Text Box 127"/>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88" name="Text Box 128"/>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89" name="Text Box 129"/>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90" name="Text Box 130"/>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91" name="Text Box 131"/>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92" name="Text Box 132"/>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397893" name="Text Box 133"/>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397894" name="Text Box 134"/>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95" name="Text Box 135"/>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96" name="Text Box 136"/>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397897" name="Text Box 137"/>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397898" name="Group 138"/>
              <p:cNvGrpSpPr>
                <a:grpSpLocks/>
              </p:cNvGrpSpPr>
              <p:nvPr/>
            </p:nvGrpSpPr>
            <p:grpSpPr bwMode="auto">
              <a:xfrm>
                <a:off x="1120" y="856"/>
                <a:ext cx="3458" cy="1207"/>
                <a:chOff x="336" y="856"/>
                <a:chExt cx="3458" cy="1207"/>
              </a:xfrm>
            </p:grpSpPr>
            <p:grpSp>
              <p:nvGrpSpPr>
                <p:cNvPr id="1397899" name="Group 139"/>
                <p:cNvGrpSpPr>
                  <a:grpSpLocks/>
                </p:cNvGrpSpPr>
                <p:nvPr/>
              </p:nvGrpSpPr>
              <p:grpSpPr bwMode="auto">
                <a:xfrm>
                  <a:off x="602" y="880"/>
                  <a:ext cx="2945" cy="1183"/>
                  <a:chOff x="594" y="880"/>
                  <a:chExt cx="2945" cy="1183"/>
                </a:xfrm>
              </p:grpSpPr>
              <p:grpSp>
                <p:nvGrpSpPr>
                  <p:cNvPr id="1397900" name="Group 140"/>
                  <p:cNvGrpSpPr>
                    <a:grpSpLocks/>
                  </p:cNvGrpSpPr>
                  <p:nvPr/>
                </p:nvGrpSpPr>
                <p:grpSpPr bwMode="auto">
                  <a:xfrm>
                    <a:off x="594" y="890"/>
                    <a:ext cx="2379" cy="1173"/>
                    <a:chOff x="594" y="890"/>
                    <a:chExt cx="2379" cy="1173"/>
                  </a:xfrm>
                </p:grpSpPr>
                <p:grpSp>
                  <p:nvGrpSpPr>
                    <p:cNvPr id="1397901" name="Group 141"/>
                    <p:cNvGrpSpPr>
                      <a:grpSpLocks/>
                    </p:cNvGrpSpPr>
                    <p:nvPr/>
                  </p:nvGrpSpPr>
                  <p:grpSpPr bwMode="auto">
                    <a:xfrm>
                      <a:off x="1122" y="1754"/>
                      <a:ext cx="1851" cy="309"/>
                      <a:chOff x="1098" y="898"/>
                      <a:chExt cx="1851" cy="309"/>
                    </a:xfrm>
                  </p:grpSpPr>
                  <p:sp>
                    <p:nvSpPr>
                      <p:cNvPr id="1397902" name="AutoShape 142"/>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3" name="AutoShape 143"/>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4" name="AutoShape 144"/>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397905" name="AutoShape 145"/>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6" name="AutoShape 146"/>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7" name="Line 147"/>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8" name="Line 148"/>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09" name="Line 149"/>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397910" name="Group 150"/>
                  <p:cNvGrpSpPr>
                    <a:grpSpLocks/>
                  </p:cNvGrpSpPr>
                  <p:nvPr/>
                </p:nvGrpSpPr>
                <p:grpSpPr bwMode="auto">
                  <a:xfrm>
                    <a:off x="1692" y="880"/>
                    <a:ext cx="1847" cy="1168"/>
                    <a:chOff x="1692" y="880"/>
                    <a:chExt cx="1847" cy="1168"/>
                  </a:xfrm>
                </p:grpSpPr>
                <p:sp>
                  <p:nvSpPr>
                    <p:cNvPr id="1397911" name="AutoShape 151"/>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2" name="Line 152"/>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3" name="Line 153"/>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397914" name="Group 154"/>
                    <p:cNvGrpSpPr>
                      <a:grpSpLocks/>
                    </p:cNvGrpSpPr>
                    <p:nvPr/>
                  </p:nvGrpSpPr>
                  <p:grpSpPr bwMode="auto">
                    <a:xfrm>
                      <a:off x="1692" y="880"/>
                      <a:ext cx="1847" cy="1168"/>
                      <a:chOff x="1692" y="880"/>
                      <a:chExt cx="1847" cy="1168"/>
                    </a:xfrm>
                  </p:grpSpPr>
                  <p:sp>
                    <p:nvSpPr>
                      <p:cNvPr id="1397915" name="AutoShape 155"/>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6" name="Line 156"/>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7" name="Line 157"/>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8" name="Line 158"/>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19" name="Text Box 159"/>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397920" name="Group 160"/>
                      <p:cNvGrpSpPr>
                        <a:grpSpLocks/>
                      </p:cNvGrpSpPr>
                      <p:nvPr/>
                    </p:nvGrpSpPr>
                    <p:grpSpPr bwMode="auto">
                      <a:xfrm>
                        <a:off x="2419" y="1342"/>
                        <a:ext cx="1120" cy="706"/>
                        <a:chOff x="2419" y="1342"/>
                        <a:chExt cx="1120" cy="706"/>
                      </a:xfrm>
                    </p:grpSpPr>
                    <p:sp>
                      <p:nvSpPr>
                        <p:cNvPr id="1397921" name="AutoShape 161"/>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22" name="Text Box 162"/>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397923" name="Group 163"/>
                <p:cNvGrpSpPr>
                  <a:grpSpLocks/>
                </p:cNvGrpSpPr>
                <p:nvPr/>
              </p:nvGrpSpPr>
              <p:grpSpPr bwMode="auto">
                <a:xfrm>
                  <a:off x="336" y="856"/>
                  <a:ext cx="3458" cy="1182"/>
                  <a:chOff x="336" y="856"/>
                  <a:chExt cx="3458" cy="1182"/>
                </a:xfrm>
              </p:grpSpPr>
              <p:sp>
                <p:nvSpPr>
                  <p:cNvPr id="1397924" name="Line 164"/>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25" name="Line 165"/>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26" name="Line 166"/>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27" name="Text Box 167"/>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397928" name="Text Box 168"/>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397929" name="Text Box 169"/>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397930" name="Text Box 170"/>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397931" name="Text Box 171"/>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397932" name="Text Box 172"/>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grpSp>
        <p:nvGrpSpPr>
          <p:cNvPr id="1397945" name="Group 185"/>
          <p:cNvGrpSpPr>
            <a:grpSpLocks/>
          </p:cNvGrpSpPr>
          <p:nvPr/>
        </p:nvGrpSpPr>
        <p:grpSpPr bwMode="auto">
          <a:xfrm>
            <a:off x="2687638" y="2544763"/>
            <a:ext cx="3344862" cy="762000"/>
            <a:chOff x="1705" y="1579"/>
            <a:chExt cx="2107" cy="480"/>
          </a:xfrm>
        </p:grpSpPr>
        <p:sp>
          <p:nvSpPr>
            <p:cNvPr id="1397936" name="Line 176"/>
            <p:cNvSpPr>
              <a:spLocks noChangeShapeType="1"/>
            </p:cNvSpPr>
            <p:nvPr/>
          </p:nvSpPr>
          <p:spPr bwMode="auto">
            <a:xfrm>
              <a:off x="3808" y="1620"/>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37" name="Line 177"/>
            <p:cNvSpPr>
              <a:spLocks noChangeShapeType="1"/>
            </p:cNvSpPr>
            <p:nvPr/>
          </p:nvSpPr>
          <p:spPr bwMode="auto">
            <a:xfrm>
              <a:off x="3237" y="1747"/>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38" name="Line 178"/>
            <p:cNvSpPr>
              <a:spLocks noChangeShapeType="1"/>
            </p:cNvSpPr>
            <p:nvPr/>
          </p:nvSpPr>
          <p:spPr bwMode="auto">
            <a:xfrm>
              <a:off x="2471" y="1738"/>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39" name="Line 179"/>
            <p:cNvSpPr>
              <a:spLocks noChangeShapeType="1"/>
            </p:cNvSpPr>
            <p:nvPr/>
          </p:nvSpPr>
          <p:spPr bwMode="auto">
            <a:xfrm>
              <a:off x="1705" y="1579"/>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397947" name="Group 187"/>
          <p:cNvGrpSpPr>
            <a:grpSpLocks/>
          </p:cNvGrpSpPr>
          <p:nvPr/>
        </p:nvGrpSpPr>
        <p:grpSpPr bwMode="auto">
          <a:xfrm>
            <a:off x="3014663" y="3997325"/>
            <a:ext cx="3079750" cy="1990725"/>
            <a:chOff x="1899" y="2518"/>
            <a:chExt cx="1940" cy="1254"/>
          </a:xfrm>
        </p:grpSpPr>
        <p:sp>
          <p:nvSpPr>
            <p:cNvPr id="1397935" name="Line 175"/>
            <p:cNvSpPr>
              <a:spLocks noChangeShapeType="1"/>
            </p:cNvSpPr>
            <p:nvPr/>
          </p:nvSpPr>
          <p:spPr bwMode="auto">
            <a:xfrm>
              <a:off x="2443" y="3460"/>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41" name="Line 181"/>
            <p:cNvSpPr>
              <a:spLocks noChangeShapeType="1"/>
            </p:cNvSpPr>
            <p:nvPr/>
          </p:nvSpPr>
          <p:spPr bwMode="auto">
            <a:xfrm>
              <a:off x="3835" y="3293"/>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42" name="Line 182"/>
            <p:cNvSpPr>
              <a:spLocks noChangeShapeType="1"/>
            </p:cNvSpPr>
            <p:nvPr/>
          </p:nvSpPr>
          <p:spPr bwMode="auto">
            <a:xfrm>
              <a:off x="1899" y="3085"/>
              <a:ext cx="268" cy="0"/>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43" name="Line 183"/>
            <p:cNvSpPr>
              <a:spLocks noChangeShapeType="1"/>
            </p:cNvSpPr>
            <p:nvPr/>
          </p:nvSpPr>
          <p:spPr bwMode="auto">
            <a:xfrm>
              <a:off x="2506" y="2518"/>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44" name="Line 184"/>
            <p:cNvSpPr>
              <a:spLocks noChangeShapeType="1"/>
            </p:cNvSpPr>
            <p:nvPr/>
          </p:nvSpPr>
          <p:spPr bwMode="auto">
            <a:xfrm>
              <a:off x="3221" y="2523"/>
              <a:ext cx="4" cy="312"/>
            </a:xfrm>
            <a:prstGeom prst="line">
              <a:avLst/>
            </a:prstGeom>
            <a:noFill/>
            <a:ln w="25400">
              <a:solidFill>
                <a:srgbClr val="FF66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397948" name="Text Box 188"/>
          <p:cNvSpPr txBox="1">
            <a:spLocks noChangeArrowheads="1"/>
          </p:cNvSpPr>
          <p:nvPr/>
        </p:nvSpPr>
        <p:spPr bwMode="auto">
          <a:xfrm>
            <a:off x="273050" y="1266825"/>
            <a:ext cx="132080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Original graph</a:t>
            </a:r>
          </a:p>
        </p:txBody>
      </p:sp>
      <p:sp>
        <p:nvSpPr>
          <p:cNvPr id="1397949" name="Text Box 189"/>
          <p:cNvSpPr txBox="1">
            <a:spLocks noChangeArrowheads="1"/>
          </p:cNvSpPr>
          <p:nvPr/>
        </p:nvSpPr>
        <p:spPr bwMode="auto">
          <a:xfrm>
            <a:off x="6846888" y="1308100"/>
            <a:ext cx="912812"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solidFill>
                  <a:schemeClr val="folHlink"/>
                </a:solidFill>
              </a:rPr>
              <a:t>Delay: 24</a:t>
            </a:r>
          </a:p>
        </p:txBody>
      </p:sp>
      <p:sp>
        <p:nvSpPr>
          <p:cNvPr id="1397950" name="Text Box 190"/>
          <p:cNvSpPr txBox="1">
            <a:spLocks noChangeArrowheads="1"/>
          </p:cNvSpPr>
          <p:nvPr/>
        </p:nvSpPr>
        <p:spPr bwMode="auto">
          <a:xfrm>
            <a:off x="257175" y="4105275"/>
            <a:ext cx="1347788"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Retimed graph</a:t>
            </a:r>
          </a:p>
        </p:txBody>
      </p:sp>
      <p:sp>
        <p:nvSpPr>
          <p:cNvPr id="1397952" name="Text Box 192"/>
          <p:cNvSpPr txBox="1">
            <a:spLocks noChangeArrowheads="1"/>
          </p:cNvSpPr>
          <p:nvPr/>
        </p:nvSpPr>
        <p:spPr bwMode="auto">
          <a:xfrm>
            <a:off x="6827838" y="4070350"/>
            <a:ext cx="1085850" cy="336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solidFill>
                  <a:schemeClr val="folHlink"/>
                </a:solidFill>
              </a:rPr>
              <a:t>Delay: 13</a:t>
            </a:r>
          </a:p>
        </p:txBody>
      </p:sp>
      <p:grpSp>
        <p:nvGrpSpPr>
          <p:cNvPr id="1397965" name="Group 205"/>
          <p:cNvGrpSpPr>
            <a:grpSpLocks/>
          </p:cNvGrpSpPr>
          <p:nvPr/>
        </p:nvGrpSpPr>
        <p:grpSpPr bwMode="auto">
          <a:xfrm>
            <a:off x="2470150" y="1104900"/>
            <a:ext cx="4254500" cy="971550"/>
            <a:chOff x="1556" y="696"/>
            <a:chExt cx="2680" cy="612"/>
          </a:xfrm>
        </p:grpSpPr>
        <p:sp>
          <p:nvSpPr>
            <p:cNvPr id="1397955" name="Rectangle 195"/>
            <p:cNvSpPr>
              <a:spLocks noChangeArrowheads="1"/>
            </p:cNvSpPr>
            <p:nvPr/>
          </p:nvSpPr>
          <p:spPr bwMode="auto">
            <a:xfrm>
              <a:off x="4123" y="1152"/>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57" name="Rectangle 197"/>
            <p:cNvSpPr>
              <a:spLocks noChangeArrowheads="1"/>
            </p:cNvSpPr>
            <p:nvPr/>
          </p:nvSpPr>
          <p:spPr bwMode="auto">
            <a:xfrm>
              <a:off x="1556" y="1071"/>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58" name="Rectangle 198"/>
            <p:cNvSpPr>
              <a:spLocks noChangeArrowheads="1"/>
            </p:cNvSpPr>
            <p:nvPr/>
          </p:nvSpPr>
          <p:spPr bwMode="auto">
            <a:xfrm>
              <a:off x="2081" y="696"/>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59" name="Rectangle 199"/>
            <p:cNvSpPr>
              <a:spLocks noChangeArrowheads="1"/>
            </p:cNvSpPr>
            <p:nvPr/>
          </p:nvSpPr>
          <p:spPr bwMode="auto">
            <a:xfrm>
              <a:off x="2939" y="709"/>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60" name="Rectangle 200"/>
            <p:cNvSpPr>
              <a:spLocks noChangeArrowheads="1"/>
            </p:cNvSpPr>
            <p:nvPr/>
          </p:nvSpPr>
          <p:spPr bwMode="auto">
            <a:xfrm>
              <a:off x="3702" y="727"/>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397966" name="Group 206"/>
          <p:cNvGrpSpPr>
            <a:grpSpLocks/>
          </p:cNvGrpSpPr>
          <p:nvPr/>
        </p:nvGrpSpPr>
        <p:grpSpPr bwMode="auto">
          <a:xfrm>
            <a:off x="4568825" y="3830638"/>
            <a:ext cx="1482725" cy="1625600"/>
            <a:chOff x="2878" y="2413"/>
            <a:chExt cx="934" cy="1024"/>
          </a:xfrm>
        </p:grpSpPr>
        <p:sp>
          <p:nvSpPr>
            <p:cNvPr id="1397956" name="Rectangle 196"/>
            <p:cNvSpPr>
              <a:spLocks noChangeArrowheads="1"/>
            </p:cNvSpPr>
            <p:nvPr/>
          </p:nvSpPr>
          <p:spPr bwMode="auto">
            <a:xfrm>
              <a:off x="3699" y="2413"/>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61" name="Rectangle 201"/>
            <p:cNvSpPr>
              <a:spLocks noChangeArrowheads="1"/>
            </p:cNvSpPr>
            <p:nvPr/>
          </p:nvSpPr>
          <p:spPr bwMode="auto">
            <a:xfrm>
              <a:off x="3560" y="3271"/>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397964" name="Rectangle 204"/>
            <p:cNvSpPr>
              <a:spLocks noChangeArrowheads="1"/>
            </p:cNvSpPr>
            <p:nvPr/>
          </p:nvSpPr>
          <p:spPr bwMode="auto">
            <a:xfrm>
              <a:off x="2878" y="3281"/>
              <a:ext cx="113" cy="156"/>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9794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979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97949"/>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9787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9795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9794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3979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979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7949" grpId="0"/>
      <p:bldP spid="1397950" grpId="0"/>
      <p:bldP spid="139795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oter Placeholder 3"/>
          <p:cNvSpPr>
            <a:spLocks noGrp="1"/>
          </p:cNvSpPr>
          <p:nvPr>
            <p:ph type="ftr" sz="quarter" idx="10"/>
          </p:nvPr>
        </p:nvSpPr>
        <p:spPr/>
        <p:txBody>
          <a:bodyPr/>
          <a:lstStyle/>
          <a:p>
            <a:r>
              <a:rPr lang="en-US"/>
              <a:t>(c) Giovanni De Micheli</a:t>
            </a:r>
          </a:p>
        </p:txBody>
      </p:sp>
      <p:sp>
        <p:nvSpPr>
          <p:cNvPr id="12" name="Slide Number Placeholder 4"/>
          <p:cNvSpPr>
            <a:spLocks noGrp="1"/>
          </p:cNvSpPr>
          <p:nvPr>
            <p:ph type="sldNum" sz="quarter" idx="11"/>
          </p:nvPr>
        </p:nvSpPr>
        <p:spPr/>
        <p:txBody>
          <a:bodyPr/>
          <a:lstStyle/>
          <a:p>
            <a:fld id="{DA2592E1-04A0-994E-8D9A-0D10706D7091}" type="slidenum">
              <a:rPr lang="en-US"/>
              <a:pPr/>
              <a:t>41</a:t>
            </a:fld>
            <a:endParaRPr lang="en-US"/>
          </a:p>
        </p:txBody>
      </p:sp>
      <p:sp>
        <p:nvSpPr>
          <p:cNvPr id="1400834" name="Rectangle 2"/>
          <p:cNvSpPr>
            <a:spLocks noGrp="1" noChangeArrowheads="1"/>
          </p:cNvSpPr>
          <p:nvPr>
            <p:ph type="title"/>
          </p:nvPr>
        </p:nvSpPr>
        <p:spPr/>
        <p:txBody>
          <a:bodyPr/>
          <a:lstStyle/>
          <a:p>
            <a:r>
              <a:rPr lang="en-US"/>
              <a:t>Definitions and properties</a:t>
            </a:r>
          </a:p>
        </p:txBody>
      </p:sp>
      <p:sp>
        <p:nvSpPr>
          <p:cNvPr id="1400835" name="Rectangle 3"/>
          <p:cNvSpPr>
            <a:spLocks noGrp="1" noChangeArrowheads="1"/>
          </p:cNvSpPr>
          <p:nvPr>
            <p:ph type="body" idx="1"/>
          </p:nvPr>
        </p:nvSpPr>
        <p:spPr/>
        <p:txBody>
          <a:bodyPr/>
          <a:lstStyle/>
          <a:p>
            <a:pPr>
              <a:lnSpc>
                <a:spcPct val="115000"/>
              </a:lnSpc>
            </a:pPr>
            <a:r>
              <a:rPr lang="en-US"/>
              <a:t>Definitions:</a:t>
            </a:r>
          </a:p>
          <a:p>
            <a:pPr lvl="1">
              <a:lnSpc>
                <a:spcPct val="100000"/>
              </a:lnSpc>
            </a:pPr>
            <a:r>
              <a:rPr lang="en-US">
                <a:solidFill>
                  <a:schemeClr val="tx2"/>
                </a:solidFill>
              </a:rPr>
              <a:t>w( v</a:t>
            </a:r>
            <a:r>
              <a:rPr lang="en-US" baseline="-25000">
                <a:solidFill>
                  <a:schemeClr val="tx2"/>
                </a:solidFill>
              </a:rPr>
              <a:t>i</a:t>
            </a:r>
            <a:r>
              <a:rPr lang="en-US">
                <a:solidFill>
                  <a:schemeClr val="tx2"/>
                </a:solidFill>
              </a:rPr>
              <a:t>, v </a:t>
            </a:r>
            <a:r>
              <a:rPr lang="en-US" baseline="-25000">
                <a:solidFill>
                  <a:schemeClr val="tx2"/>
                </a:solidFill>
              </a:rPr>
              <a:t>j</a:t>
            </a:r>
            <a:r>
              <a:rPr lang="en-US">
                <a:solidFill>
                  <a:schemeClr val="tx2"/>
                </a:solidFill>
              </a:rPr>
              <a:t>)</a:t>
            </a:r>
            <a:r>
              <a:rPr lang="en-US"/>
              <a:t>   weight on edge </a:t>
            </a:r>
            <a:r>
              <a:rPr lang="en-US">
                <a:solidFill>
                  <a:schemeClr val="tx2"/>
                </a:solidFill>
              </a:rPr>
              <a:t>( v</a:t>
            </a:r>
            <a:r>
              <a:rPr lang="en-US" baseline="-25000">
                <a:solidFill>
                  <a:schemeClr val="tx2"/>
                </a:solidFill>
              </a:rPr>
              <a:t>i</a:t>
            </a:r>
            <a:r>
              <a:rPr lang="en-US">
                <a:solidFill>
                  <a:schemeClr val="tx2"/>
                </a:solidFill>
              </a:rPr>
              <a:t>, v</a:t>
            </a:r>
            <a:r>
              <a:rPr lang="en-US" baseline="-25000">
                <a:solidFill>
                  <a:schemeClr val="tx2"/>
                </a:solidFill>
              </a:rPr>
              <a:t>j </a:t>
            </a:r>
            <a:r>
              <a:rPr lang="en-US">
                <a:solidFill>
                  <a:schemeClr val="tx2"/>
                </a:solidFill>
              </a:rPr>
              <a:t>)</a:t>
            </a:r>
          </a:p>
          <a:p>
            <a:pPr lvl="1">
              <a:lnSpc>
                <a:spcPct val="100000"/>
              </a:lnSpc>
            </a:pPr>
            <a:r>
              <a:rPr lang="en-US">
                <a:solidFill>
                  <a:schemeClr val="tx2"/>
                </a:solidFill>
              </a:rPr>
              <a:t>( v</a:t>
            </a:r>
            <a:r>
              <a:rPr lang="en-US" baseline="-25000">
                <a:solidFill>
                  <a:schemeClr val="tx2"/>
                </a:solidFill>
              </a:rPr>
              <a:t>i</a:t>
            </a:r>
            <a:r>
              <a:rPr lang="en-US">
                <a:solidFill>
                  <a:schemeClr val="tx2"/>
                </a:solidFill>
              </a:rPr>
              <a:t>, …, v</a:t>
            </a:r>
            <a:r>
              <a:rPr lang="en-US" baseline="-25000">
                <a:solidFill>
                  <a:schemeClr val="tx2"/>
                </a:solidFill>
              </a:rPr>
              <a:t>j </a:t>
            </a:r>
            <a:r>
              <a:rPr lang="en-US">
                <a:solidFill>
                  <a:schemeClr val="tx2"/>
                </a:solidFill>
              </a:rPr>
              <a:t>)</a:t>
            </a:r>
            <a:r>
              <a:rPr lang="en-US"/>
              <a:t>  path from </a:t>
            </a:r>
            <a:r>
              <a:rPr lang="en-US">
                <a:solidFill>
                  <a:schemeClr val="tx2"/>
                </a:solidFill>
              </a:rPr>
              <a:t>v</a:t>
            </a:r>
            <a:r>
              <a:rPr lang="en-US" baseline="-25000">
                <a:solidFill>
                  <a:schemeClr val="tx2"/>
                </a:solidFill>
              </a:rPr>
              <a:t>i</a:t>
            </a:r>
            <a:r>
              <a:rPr lang="en-US"/>
              <a:t> to </a:t>
            </a:r>
            <a:r>
              <a:rPr lang="en-US">
                <a:solidFill>
                  <a:schemeClr val="tx2"/>
                </a:solidFill>
              </a:rPr>
              <a:t>v</a:t>
            </a:r>
            <a:r>
              <a:rPr lang="en-US" baseline="-25000">
                <a:solidFill>
                  <a:schemeClr val="tx2"/>
                </a:solidFill>
              </a:rPr>
              <a:t>j</a:t>
            </a:r>
          </a:p>
          <a:p>
            <a:pPr lvl="1">
              <a:lnSpc>
                <a:spcPct val="100000"/>
              </a:lnSpc>
            </a:pPr>
            <a:r>
              <a:rPr lang="en-US">
                <a:solidFill>
                  <a:schemeClr val="tx2"/>
                </a:solidFill>
              </a:rPr>
              <a:t>w( v</a:t>
            </a:r>
            <a:r>
              <a:rPr lang="en-US" baseline="-25000">
                <a:solidFill>
                  <a:schemeClr val="tx2"/>
                </a:solidFill>
              </a:rPr>
              <a:t>i</a:t>
            </a:r>
            <a:r>
              <a:rPr lang="en-US">
                <a:solidFill>
                  <a:schemeClr val="tx2"/>
                </a:solidFill>
              </a:rPr>
              <a:t>, …, v</a:t>
            </a:r>
            <a:r>
              <a:rPr lang="en-US" baseline="-25000">
                <a:solidFill>
                  <a:schemeClr val="tx2"/>
                </a:solidFill>
              </a:rPr>
              <a:t>j </a:t>
            </a:r>
            <a:r>
              <a:rPr lang="en-US">
                <a:solidFill>
                  <a:schemeClr val="tx2"/>
                </a:solidFill>
              </a:rPr>
              <a:t>)</a:t>
            </a:r>
            <a:r>
              <a:rPr lang="en-US"/>
              <a:t> weight on path from </a:t>
            </a:r>
            <a:r>
              <a:rPr lang="en-US">
                <a:solidFill>
                  <a:schemeClr val="tx2"/>
                </a:solidFill>
              </a:rPr>
              <a:t>v</a:t>
            </a:r>
            <a:r>
              <a:rPr lang="en-US" baseline="-25000">
                <a:solidFill>
                  <a:schemeClr val="tx2"/>
                </a:solidFill>
              </a:rPr>
              <a:t>i</a:t>
            </a:r>
            <a:r>
              <a:rPr lang="en-US"/>
              <a:t> to </a:t>
            </a:r>
            <a:r>
              <a:rPr lang="en-US">
                <a:solidFill>
                  <a:schemeClr val="tx2"/>
                </a:solidFill>
              </a:rPr>
              <a:t>v</a:t>
            </a:r>
            <a:r>
              <a:rPr lang="en-US" baseline="-25000">
                <a:solidFill>
                  <a:schemeClr val="tx2"/>
                </a:solidFill>
              </a:rPr>
              <a:t>j</a:t>
            </a:r>
          </a:p>
          <a:p>
            <a:pPr lvl="1">
              <a:lnSpc>
                <a:spcPct val="100000"/>
              </a:lnSpc>
            </a:pPr>
            <a:r>
              <a:rPr lang="en-US">
                <a:solidFill>
                  <a:schemeClr val="tx2"/>
                </a:solidFill>
              </a:rPr>
              <a:t>d( v</a:t>
            </a:r>
            <a:r>
              <a:rPr lang="en-US" baseline="-25000">
                <a:solidFill>
                  <a:schemeClr val="tx2"/>
                </a:solidFill>
              </a:rPr>
              <a:t>i</a:t>
            </a:r>
            <a:r>
              <a:rPr lang="en-US">
                <a:solidFill>
                  <a:schemeClr val="tx2"/>
                </a:solidFill>
              </a:rPr>
              <a:t>, …, v</a:t>
            </a:r>
            <a:r>
              <a:rPr lang="en-US" baseline="-25000">
                <a:solidFill>
                  <a:schemeClr val="tx2"/>
                </a:solidFill>
              </a:rPr>
              <a:t>j </a:t>
            </a:r>
            <a:r>
              <a:rPr lang="en-US">
                <a:solidFill>
                  <a:schemeClr val="tx2"/>
                </a:solidFill>
              </a:rPr>
              <a:t>)</a:t>
            </a:r>
            <a:r>
              <a:rPr lang="en-US"/>
              <a:t> combinational delay on path from </a:t>
            </a:r>
            <a:r>
              <a:rPr lang="en-US">
                <a:solidFill>
                  <a:schemeClr val="tx2"/>
                </a:solidFill>
              </a:rPr>
              <a:t>v</a:t>
            </a:r>
            <a:r>
              <a:rPr lang="en-US" baseline="-25000">
                <a:solidFill>
                  <a:schemeClr val="tx2"/>
                </a:solidFill>
              </a:rPr>
              <a:t>i</a:t>
            </a:r>
            <a:r>
              <a:rPr lang="en-US"/>
              <a:t> to </a:t>
            </a:r>
            <a:r>
              <a:rPr lang="en-US">
                <a:solidFill>
                  <a:schemeClr val="tx2"/>
                </a:solidFill>
              </a:rPr>
              <a:t>v</a:t>
            </a:r>
            <a:r>
              <a:rPr lang="en-US" baseline="-25000">
                <a:solidFill>
                  <a:schemeClr val="tx2"/>
                </a:solidFill>
              </a:rPr>
              <a:t>j </a:t>
            </a:r>
          </a:p>
          <a:p>
            <a:pPr>
              <a:lnSpc>
                <a:spcPct val="115000"/>
              </a:lnSpc>
            </a:pPr>
            <a:r>
              <a:rPr lang="en-US"/>
              <a:t>Properties:</a:t>
            </a:r>
          </a:p>
          <a:p>
            <a:pPr lvl="1">
              <a:lnSpc>
                <a:spcPct val="100000"/>
              </a:lnSpc>
            </a:pPr>
            <a:r>
              <a:rPr lang="en-US"/>
              <a:t>Retiming of an edge </a:t>
            </a:r>
            <a:r>
              <a:rPr lang="en-US">
                <a:solidFill>
                  <a:schemeClr val="tx2"/>
                </a:solidFill>
              </a:rPr>
              <a:t>( v</a:t>
            </a:r>
            <a:r>
              <a:rPr lang="en-US" baseline="-25000">
                <a:solidFill>
                  <a:schemeClr val="tx2"/>
                </a:solidFill>
              </a:rPr>
              <a:t>i</a:t>
            </a:r>
            <a:r>
              <a:rPr lang="en-US">
                <a:solidFill>
                  <a:schemeClr val="tx2"/>
                </a:solidFill>
              </a:rPr>
              <a:t>, v</a:t>
            </a:r>
            <a:r>
              <a:rPr lang="en-US" baseline="-25000">
                <a:solidFill>
                  <a:schemeClr val="tx2"/>
                </a:solidFill>
              </a:rPr>
              <a:t>j </a:t>
            </a:r>
            <a:r>
              <a:rPr lang="en-US">
                <a:solidFill>
                  <a:schemeClr val="tx2"/>
                </a:solidFill>
              </a:rPr>
              <a:t>)</a:t>
            </a:r>
          </a:p>
          <a:p>
            <a:pPr lvl="2">
              <a:lnSpc>
                <a:spcPct val="80000"/>
              </a:lnSpc>
            </a:pPr>
            <a:r>
              <a:rPr lang="en-US">
                <a:solidFill>
                  <a:schemeClr val="tx2"/>
                </a:solidFill>
              </a:rPr>
              <a:t>  </a:t>
            </a:r>
            <a:r>
              <a:rPr lang="en-US">
                <a:solidFill>
                  <a:schemeClr val="tx2"/>
                </a:solidFill>
                <a:latin typeface="Lucida Grande" charset="0"/>
              </a:rPr>
              <a:t>ŵ</a:t>
            </a:r>
            <a:r>
              <a:rPr lang="en-US" baseline="-25000">
                <a:solidFill>
                  <a:schemeClr val="tx2"/>
                </a:solidFill>
              </a:rPr>
              <a:t>ij</a:t>
            </a:r>
            <a:r>
              <a:rPr lang="en-US">
                <a:solidFill>
                  <a:schemeClr val="tx2"/>
                </a:solidFill>
              </a:rPr>
              <a:t> = w</a:t>
            </a:r>
            <a:r>
              <a:rPr lang="en-US" baseline="-25000">
                <a:solidFill>
                  <a:schemeClr val="tx2"/>
                </a:solidFill>
              </a:rPr>
              <a:t>ij</a:t>
            </a:r>
            <a:r>
              <a:rPr lang="en-US">
                <a:solidFill>
                  <a:schemeClr val="tx2"/>
                </a:solidFill>
              </a:rPr>
              <a:t> + r</a:t>
            </a:r>
            <a:r>
              <a:rPr lang="en-US" baseline="-25000">
                <a:solidFill>
                  <a:schemeClr val="tx2"/>
                </a:solidFill>
              </a:rPr>
              <a:t>j</a:t>
            </a:r>
            <a:r>
              <a:rPr lang="en-US">
                <a:solidFill>
                  <a:schemeClr val="tx2"/>
                </a:solidFill>
              </a:rPr>
              <a:t> – r</a:t>
            </a:r>
            <a:r>
              <a:rPr lang="en-US" baseline="-25000">
                <a:solidFill>
                  <a:schemeClr val="tx2"/>
                </a:solidFill>
              </a:rPr>
              <a:t>i</a:t>
            </a:r>
          </a:p>
          <a:p>
            <a:pPr lvl="1">
              <a:lnSpc>
                <a:spcPct val="100000"/>
              </a:lnSpc>
            </a:pPr>
            <a:r>
              <a:rPr lang="en-US"/>
              <a:t>Retiming of a path </a:t>
            </a:r>
            <a:r>
              <a:rPr lang="en-US">
                <a:solidFill>
                  <a:schemeClr val="tx2"/>
                </a:solidFill>
              </a:rPr>
              <a:t>( v</a:t>
            </a:r>
            <a:r>
              <a:rPr lang="en-US" baseline="-25000">
                <a:solidFill>
                  <a:schemeClr val="tx2"/>
                </a:solidFill>
              </a:rPr>
              <a:t>i</a:t>
            </a:r>
            <a:r>
              <a:rPr lang="en-US">
                <a:solidFill>
                  <a:schemeClr val="tx2"/>
                </a:solidFill>
              </a:rPr>
              <a:t>, …, v</a:t>
            </a:r>
            <a:r>
              <a:rPr lang="en-US" baseline="-25000">
                <a:solidFill>
                  <a:schemeClr val="tx2"/>
                </a:solidFill>
              </a:rPr>
              <a:t>j </a:t>
            </a:r>
            <a:r>
              <a:rPr lang="en-US">
                <a:solidFill>
                  <a:schemeClr val="tx2"/>
                </a:solidFill>
              </a:rPr>
              <a:t>)</a:t>
            </a:r>
          </a:p>
          <a:p>
            <a:pPr lvl="2">
              <a:lnSpc>
                <a:spcPct val="80000"/>
              </a:lnSpc>
            </a:pPr>
            <a:r>
              <a:rPr lang="en-US">
                <a:solidFill>
                  <a:schemeClr val="tx2"/>
                </a:solidFill>
              </a:rPr>
              <a:t>  </a:t>
            </a:r>
            <a:r>
              <a:rPr lang="en-US">
                <a:solidFill>
                  <a:schemeClr val="tx2"/>
                </a:solidFill>
                <a:latin typeface="Lucida Grande" charset="0"/>
              </a:rPr>
              <a:t>ŵ</a:t>
            </a:r>
            <a:r>
              <a:rPr lang="en-US">
                <a:solidFill>
                  <a:schemeClr val="tx2"/>
                </a:solidFill>
              </a:rPr>
              <a:t> ( v</a:t>
            </a:r>
            <a:r>
              <a:rPr lang="en-US" baseline="-25000">
                <a:solidFill>
                  <a:schemeClr val="tx2"/>
                </a:solidFill>
              </a:rPr>
              <a:t>i</a:t>
            </a:r>
            <a:r>
              <a:rPr lang="en-US">
                <a:solidFill>
                  <a:schemeClr val="tx2"/>
                </a:solidFill>
              </a:rPr>
              <a:t>, …, v</a:t>
            </a:r>
            <a:r>
              <a:rPr lang="en-US" baseline="-25000">
                <a:solidFill>
                  <a:schemeClr val="tx2"/>
                </a:solidFill>
              </a:rPr>
              <a:t>j</a:t>
            </a:r>
            <a:r>
              <a:rPr lang="en-US">
                <a:solidFill>
                  <a:schemeClr val="tx2"/>
                </a:solidFill>
              </a:rPr>
              <a:t>) = w</a:t>
            </a:r>
            <a:r>
              <a:rPr lang="en-US" baseline="-25000">
                <a:solidFill>
                  <a:schemeClr val="tx2"/>
                </a:solidFill>
              </a:rPr>
              <a:t> </a:t>
            </a:r>
            <a:r>
              <a:rPr lang="en-US">
                <a:solidFill>
                  <a:schemeClr val="tx2"/>
                </a:solidFill>
              </a:rPr>
              <a:t>(v</a:t>
            </a:r>
            <a:r>
              <a:rPr lang="en-US" baseline="-25000">
                <a:solidFill>
                  <a:schemeClr val="tx2"/>
                </a:solidFill>
              </a:rPr>
              <a:t>i</a:t>
            </a:r>
            <a:r>
              <a:rPr lang="en-US">
                <a:solidFill>
                  <a:schemeClr val="tx2"/>
                </a:solidFill>
              </a:rPr>
              <a:t>, …, v</a:t>
            </a:r>
            <a:r>
              <a:rPr lang="en-US" baseline="-25000">
                <a:solidFill>
                  <a:schemeClr val="tx2"/>
                </a:solidFill>
              </a:rPr>
              <a:t>j</a:t>
            </a:r>
            <a:r>
              <a:rPr lang="en-US">
                <a:solidFill>
                  <a:schemeClr val="tx2"/>
                </a:solidFill>
              </a:rPr>
              <a:t>) + r</a:t>
            </a:r>
            <a:r>
              <a:rPr lang="en-US" baseline="-25000">
                <a:solidFill>
                  <a:schemeClr val="tx2"/>
                </a:solidFill>
              </a:rPr>
              <a:t>j</a:t>
            </a:r>
            <a:r>
              <a:rPr lang="en-US">
                <a:solidFill>
                  <a:schemeClr val="tx2"/>
                </a:solidFill>
              </a:rPr>
              <a:t> – r</a:t>
            </a:r>
            <a:r>
              <a:rPr lang="en-US" baseline="-25000">
                <a:solidFill>
                  <a:schemeClr val="tx2"/>
                </a:solidFill>
              </a:rPr>
              <a:t>i</a:t>
            </a:r>
          </a:p>
          <a:p>
            <a:pPr lvl="1">
              <a:lnSpc>
                <a:spcPct val="100000"/>
              </a:lnSpc>
            </a:pPr>
            <a:r>
              <a:rPr lang="en-US"/>
              <a:t>Cycle weights are invariant</a:t>
            </a:r>
          </a:p>
          <a:p>
            <a:pPr>
              <a:lnSpc>
                <a:spcPct val="115000"/>
              </a:lnSpc>
              <a:buFont typeface="Monotype Sorts" charset="0"/>
              <a:buNone/>
            </a:pPr>
            <a:endParaRPr lang="en-US" sz="2400"/>
          </a:p>
          <a:p>
            <a:pPr lvl="1">
              <a:lnSpc>
                <a:spcPct val="100000"/>
              </a:lnSpc>
            </a:pPr>
            <a:endParaRPr lang="en-US" baseline="-25000">
              <a:solidFill>
                <a:schemeClr val="tx2"/>
              </a:solidFill>
            </a:endParaRPr>
          </a:p>
        </p:txBody>
      </p:sp>
      <p:grpSp>
        <p:nvGrpSpPr>
          <p:cNvPr id="1400847" name="Group 15"/>
          <p:cNvGrpSpPr>
            <a:grpSpLocks/>
          </p:cNvGrpSpPr>
          <p:nvPr/>
        </p:nvGrpSpPr>
        <p:grpSpPr bwMode="auto">
          <a:xfrm>
            <a:off x="5475288" y="4035425"/>
            <a:ext cx="2298700" cy="649288"/>
            <a:chOff x="3449" y="2542"/>
            <a:chExt cx="1448" cy="409"/>
          </a:xfrm>
        </p:grpSpPr>
        <p:sp>
          <p:nvSpPr>
            <p:cNvPr id="1400839" name="Oval 7"/>
            <p:cNvSpPr>
              <a:spLocks noChangeArrowheads="1"/>
            </p:cNvSpPr>
            <p:nvPr/>
          </p:nvSpPr>
          <p:spPr bwMode="auto">
            <a:xfrm>
              <a:off x="4622" y="2680"/>
              <a:ext cx="275" cy="265"/>
            </a:xfrm>
            <a:prstGeom prst="ellipse">
              <a:avLst/>
            </a:prstGeom>
            <a:solidFill>
              <a:srgbClr val="FFFFFF"/>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0840" name="Oval 8"/>
            <p:cNvSpPr>
              <a:spLocks noChangeArrowheads="1"/>
            </p:cNvSpPr>
            <p:nvPr/>
          </p:nvSpPr>
          <p:spPr bwMode="auto">
            <a:xfrm>
              <a:off x="3449" y="2686"/>
              <a:ext cx="275" cy="265"/>
            </a:xfrm>
            <a:prstGeom prst="ellipse">
              <a:avLst/>
            </a:prstGeom>
            <a:solidFill>
              <a:srgbClr val="FFFFFF"/>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0841" name="Text Box 9"/>
            <p:cNvSpPr txBox="1">
              <a:spLocks noChangeArrowheads="1"/>
            </p:cNvSpPr>
            <p:nvPr/>
          </p:nvSpPr>
          <p:spPr bwMode="auto">
            <a:xfrm>
              <a:off x="3483" y="2666"/>
              <a:ext cx="213" cy="2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a:solidFill>
                    <a:schemeClr val="tx2"/>
                  </a:solidFill>
                </a:rPr>
                <a:t>v</a:t>
              </a:r>
              <a:r>
                <a:rPr lang="en-US" sz="2000" baseline="-25000">
                  <a:solidFill>
                    <a:schemeClr val="tx2"/>
                  </a:solidFill>
                </a:rPr>
                <a:t>i</a:t>
              </a:r>
            </a:p>
          </p:txBody>
        </p:sp>
        <p:sp>
          <p:nvSpPr>
            <p:cNvPr id="1400842" name="Text Box 10"/>
            <p:cNvSpPr txBox="1">
              <a:spLocks noChangeArrowheads="1"/>
            </p:cNvSpPr>
            <p:nvPr/>
          </p:nvSpPr>
          <p:spPr bwMode="auto">
            <a:xfrm>
              <a:off x="4668" y="2681"/>
              <a:ext cx="213" cy="2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a:solidFill>
                    <a:schemeClr val="tx2"/>
                  </a:solidFill>
                </a:rPr>
                <a:t>v</a:t>
              </a:r>
              <a:r>
                <a:rPr lang="en-US" sz="2000" baseline="-25000">
                  <a:solidFill>
                    <a:schemeClr val="tx2"/>
                  </a:solidFill>
                </a:rPr>
                <a:t>j</a:t>
              </a:r>
            </a:p>
          </p:txBody>
        </p:sp>
        <p:sp>
          <p:nvSpPr>
            <p:cNvPr id="1400843" name="Text Box 11"/>
            <p:cNvSpPr txBox="1">
              <a:spLocks noChangeArrowheads="1"/>
            </p:cNvSpPr>
            <p:nvPr/>
          </p:nvSpPr>
          <p:spPr bwMode="auto">
            <a:xfrm>
              <a:off x="3951" y="2542"/>
              <a:ext cx="252" cy="23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chemeClr val="tx2"/>
                  </a:solidFill>
                </a:rPr>
                <a:t>w</a:t>
              </a:r>
              <a:r>
                <a:rPr lang="en-US" sz="1800" baseline="-25000">
                  <a:solidFill>
                    <a:schemeClr val="tx2"/>
                  </a:solidFill>
                </a:rPr>
                <a:t>ij</a:t>
              </a:r>
            </a:p>
          </p:txBody>
        </p:sp>
        <p:sp>
          <p:nvSpPr>
            <p:cNvPr id="1400845" name="Line 13"/>
            <p:cNvSpPr>
              <a:spLocks noChangeShapeType="1"/>
            </p:cNvSpPr>
            <p:nvPr/>
          </p:nvSpPr>
          <p:spPr bwMode="auto">
            <a:xfrm>
              <a:off x="3721" y="2807"/>
              <a:ext cx="887"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083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083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00835">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0083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00835">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00835">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00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FEBD110-6D09-5C45-AFD9-FD65AE963902}" type="slidenum">
              <a:rPr lang="en-US"/>
              <a:pPr/>
              <a:t>42</a:t>
            </a:fld>
            <a:endParaRPr lang="en-US"/>
          </a:p>
        </p:txBody>
      </p:sp>
      <p:sp>
        <p:nvSpPr>
          <p:cNvPr id="1403906" name="Rectangle 2"/>
          <p:cNvSpPr>
            <a:spLocks noGrp="1" noChangeArrowheads="1"/>
          </p:cNvSpPr>
          <p:nvPr>
            <p:ph type="title"/>
          </p:nvPr>
        </p:nvSpPr>
        <p:spPr/>
        <p:txBody>
          <a:bodyPr/>
          <a:lstStyle/>
          <a:p>
            <a:r>
              <a:rPr lang="en-US"/>
              <a:t>Legal retiming</a:t>
            </a:r>
          </a:p>
        </p:txBody>
      </p:sp>
      <p:sp>
        <p:nvSpPr>
          <p:cNvPr id="1403907" name="Rectangle 3"/>
          <p:cNvSpPr>
            <a:spLocks noGrp="1" noChangeArrowheads="1"/>
          </p:cNvSpPr>
          <p:nvPr>
            <p:ph type="body" idx="1"/>
          </p:nvPr>
        </p:nvSpPr>
        <p:spPr/>
        <p:txBody>
          <a:bodyPr/>
          <a:lstStyle/>
          <a:p>
            <a:r>
              <a:rPr lang="en-US" dirty="0"/>
              <a:t>A retiming vector is legal </a:t>
            </a:r>
            <a:r>
              <a:rPr lang="en-US"/>
              <a:t>iff:</a:t>
            </a:r>
            <a:endParaRPr lang="en-US" dirty="0"/>
          </a:p>
          <a:p>
            <a:pPr lvl="1"/>
            <a:r>
              <a:rPr lang="en-US" dirty="0"/>
              <a:t>No edge weight is negative</a:t>
            </a:r>
          </a:p>
          <a:p>
            <a:pPr lvl="2"/>
            <a:r>
              <a:rPr lang="en-US" dirty="0" err="1">
                <a:solidFill>
                  <a:schemeClr val="tx2"/>
                </a:solidFill>
                <a:latin typeface="Lucida Grande" charset="0"/>
              </a:rPr>
              <a:t>ŵ</a:t>
            </a:r>
            <a:r>
              <a:rPr lang="en-US" baseline="-25000" dirty="0" err="1">
                <a:solidFill>
                  <a:schemeClr val="tx2"/>
                </a:solidFill>
              </a:rPr>
              <a:t>ij</a:t>
            </a:r>
            <a:r>
              <a:rPr lang="en-US" dirty="0">
                <a:solidFill>
                  <a:schemeClr val="tx2"/>
                </a:solidFill>
              </a:rPr>
              <a:t> ( v</a:t>
            </a:r>
            <a:r>
              <a:rPr lang="en-US" baseline="-25000" dirty="0">
                <a:solidFill>
                  <a:schemeClr val="tx2"/>
                </a:solidFill>
              </a:rPr>
              <a:t>i</a:t>
            </a:r>
            <a:r>
              <a:rPr lang="en-US" dirty="0">
                <a:solidFill>
                  <a:schemeClr val="tx2"/>
                </a:solidFill>
              </a:rPr>
              <a:t>, </a:t>
            </a:r>
            <a:r>
              <a:rPr lang="en-US" dirty="0" err="1">
                <a:solidFill>
                  <a:schemeClr val="tx2"/>
                </a:solidFill>
              </a:rPr>
              <a:t>v</a:t>
            </a:r>
            <a:r>
              <a:rPr lang="en-US" baseline="-25000" dirty="0" err="1">
                <a:solidFill>
                  <a:schemeClr val="tx2"/>
                </a:solidFill>
              </a:rPr>
              <a:t>j</a:t>
            </a:r>
            <a:r>
              <a:rPr lang="en-US" dirty="0">
                <a:solidFill>
                  <a:schemeClr val="tx2"/>
                </a:solidFill>
              </a:rPr>
              <a:t>) = </a:t>
            </a:r>
            <a:r>
              <a:rPr lang="en-US" dirty="0" err="1">
                <a:solidFill>
                  <a:schemeClr val="tx2"/>
                </a:solidFill>
              </a:rPr>
              <a:t>w</a:t>
            </a:r>
            <a:r>
              <a:rPr lang="en-US" baseline="-25000" dirty="0" err="1">
                <a:solidFill>
                  <a:schemeClr val="tx2"/>
                </a:solidFill>
              </a:rPr>
              <a:t>ij</a:t>
            </a:r>
            <a:r>
              <a:rPr lang="en-US" dirty="0">
                <a:solidFill>
                  <a:schemeClr val="tx2"/>
                </a:solidFill>
              </a:rPr>
              <a:t> (v</a:t>
            </a:r>
            <a:r>
              <a:rPr lang="en-US" baseline="-25000" dirty="0">
                <a:solidFill>
                  <a:schemeClr val="tx2"/>
                </a:solidFill>
              </a:rPr>
              <a:t>i</a:t>
            </a:r>
            <a:r>
              <a:rPr lang="en-US" dirty="0">
                <a:solidFill>
                  <a:schemeClr val="tx2"/>
                </a:solidFill>
              </a:rPr>
              <a:t>, </a:t>
            </a:r>
            <a:r>
              <a:rPr lang="en-US" dirty="0" err="1">
                <a:solidFill>
                  <a:schemeClr val="tx2"/>
                </a:solidFill>
              </a:rPr>
              <a:t>v</a:t>
            </a:r>
            <a:r>
              <a:rPr lang="en-US" baseline="-25000" dirty="0" err="1">
                <a:solidFill>
                  <a:schemeClr val="tx2"/>
                </a:solidFill>
              </a:rPr>
              <a:t>j</a:t>
            </a:r>
            <a:r>
              <a:rPr lang="en-US" dirty="0">
                <a:solidFill>
                  <a:schemeClr val="tx2"/>
                </a:solidFill>
              </a:rPr>
              <a:t>) + </a:t>
            </a:r>
            <a:r>
              <a:rPr lang="en-US" dirty="0" err="1">
                <a:solidFill>
                  <a:schemeClr val="tx2"/>
                </a:solidFill>
              </a:rPr>
              <a:t>r</a:t>
            </a:r>
            <a:r>
              <a:rPr lang="en-US" baseline="-25000" dirty="0" err="1">
                <a:solidFill>
                  <a:schemeClr val="tx2"/>
                </a:solidFill>
              </a:rPr>
              <a:t>j</a:t>
            </a:r>
            <a:r>
              <a:rPr lang="en-US" dirty="0">
                <a:solidFill>
                  <a:schemeClr val="tx2"/>
                </a:solidFill>
              </a:rPr>
              <a:t> – </a:t>
            </a:r>
            <a:r>
              <a:rPr lang="en-US" dirty="0" err="1">
                <a:solidFill>
                  <a:schemeClr val="tx2"/>
                </a:solidFill>
              </a:rPr>
              <a:t>r</a:t>
            </a:r>
            <a:r>
              <a:rPr lang="en-US" baseline="-25000" dirty="0" err="1">
                <a:solidFill>
                  <a:schemeClr val="tx2"/>
                </a:solidFill>
              </a:rPr>
              <a:t>i</a:t>
            </a:r>
            <a:r>
              <a:rPr lang="en-US" baseline="-25000" dirty="0">
                <a:solidFill>
                  <a:schemeClr val="tx2"/>
                </a:solidFill>
              </a:rPr>
              <a:t>  </a:t>
            </a:r>
            <a:r>
              <a:rPr lang="en-US" dirty="0">
                <a:solidFill>
                  <a:schemeClr val="tx2"/>
                </a:solidFill>
              </a:rPr>
              <a:t>≥</a:t>
            </a:r>
            <a:r>
              <a:rPr lang="en-US" baseline="-25000" dirty="0">
                <a:solidFill>
                  <a:schemeClr val="tx2"/>
                </a:solidFill>
              </a:rPr>
              <a:t> </a:t>
            </a:r>
            <a:r>
              <a:rPr lang="en-US" dirty="0">
                <a:solidFill>
                  <a:schemeClr val="tx2"/>
                </a:solidFill>
              </a:rPr>
              <a:t>0</a:t>
            </a:r>
            <a:r>
              <a:rPr lang="en-US" dirty="0"/>
              <a:t>  for all </a:t>
            </a:r>
            <a:r>
              <a:rPr lang="en-US" dirty="0" err="1">
                <a:solidFill>
                  <a:schemeClr val="tx2"/>
                </a:solidFill>
              </a:rPr>
              <a:t>i</a:t>
            </a:r>
            <a:r>
              <a:rPr lang="en-US" dirty="0">
                <a:solidFill>
                  <a:schemeClr val="tx2"/>
                </a:solidFill>
              </a:rPr>
              <a:t>, j</a:t>
            </a:r>
          </a:p>
          <a:p>
            <a:pPr lvl="1"/>
            <a:r>
              <a:rPr lang="en-US" dirty="0"/>
              <a:t>Given a clock period </a:t>
            </a:r>
            <a:r>
              <a:rPr lang="el-GR" dirty="0">
                <a:solidFill>
                  <a:schemeClr val="bg2"/>
                </a:solidFill>
                <a:latin typeface="Lucida Grande" charset="0"/>
              </a:rPr>
              <a:t>φ</a:t>
            </a:r>
            <a:r>
              <a:rPr lang="en-US" dirty="0">
                <a:solidFill>
                  <a:schemeClr val="bg2"/>
                </a:solidFill>
                <a:latin typeface="Lucida Grande" charset="0"/>
              </a:rPr>
              <a:t>:</a:t>
            </a:r>
          </a:p>
          <a:p>
            <a:pPr lvl="1"/>
            <a:r>
              <a:rPr lang="en-US" dirty="0"/>
              <a:t> Each path </a:t>
            </a:r>
            <a:r>
              <a:rPr lang="en-US" dirty="0">
                <a:solidFill>
                  <a:schemeClr val="tx2"/>
                </a:solidFill>
              </a:rPr>
              <a:t>( v</a:t>
            </a:r>
            <a:r>
              <a:rPr lang="en-US" baseline="-25000" dirty="0">
                <a:solidFill>
                  <a:schemeClr val="tx2"/>
                </a:solidFill>
              </a:rPr>
              <a:t>i</a:t>
            </a:r>
            <a:r>
              <a:rPr lang="en-US" dirty="0">
                <a:solidFill>
                  <a:schemeClr val="tx2"/>
                </a:solidFill>
              </a:rPr>
              <a:t>, …, </a:t>
            </a:r>
            <a:r>
              <a:rPr lang="en-US" dirty="0" err="1">
                <a:solidFill>
                  <a:schemeClr val="tx2"/>
                </a:solidFill>
              </a:rPr>
              <a:t>v</a:t>
            </a:r>
            <a:r>
              <a:rPr lang="en-US" baseline="-25000" dirty="0" err="1">
                <a:solidFill>
                  <a:schemeClr val="tx2"/>
                </a:solidFill>
              </a:rPr>
              <a:t>j</a:t>
            </a:r>
            <a:r>
              <a:rPr lang="en-US" dirty="0">
                <a:solidFill>
                  <a:schemeClr val="tx2"/>
                </a:solidFill>
              </a:rPr>
              <a:t>) </a:t>
            </a:r>
            <a:r>
              <a:rPr lang="en-US" dirty="0"/>
              <a:t>with</a:t>
            </a:r>
            <a:r>
              <a:rPr lang="en-US" dirty="0">
                <a:solidFill>
                  <a:schemeClr val="tx2"/>
                </a:solidFill>
              </a:rPr>
              <a:t> d ( v</a:t>
            </a:r>
            <a:r>
              <a:rPr lang="en-US" baseline="-25000" dirty="0">
                <a:solidFill>
                  <a:schemeClr val="tx2"/>
                </a:solidFill>
              </a:rPr>
              <a:t>i</a:t>
            </a:r>
            <a:r>
              <a:rPr lang="en-US" dirty="0">
                <a:solidFill>
                  <a:schemeClr val="tx2"/>
                </a:solidFill>
              </a:rPr>
              <a:t>, …, </a:t>
            </a:r>
            <a:r>
              <a:rPr lang="en-US" dirty="0" err="1">
                <a:solidFill>
                  <a:schemeClr val="tx2"/>
                </a:solidFill>
              </a:rPr>
              <a:t>v</a:t>
            </a:r>
            <a:r>
              <a:rPr lang="en-US" baseline="-25000" dirty="0" err="1">
                <a:solidFill>
                  <a:schemeClr val="tx2"/>
                </a:solidFill>
              </a:rPr>
              <a:t>j</a:t>
            </a:r>
            <a:r>
              <a:rPr lang="en-US" dirty="0">
                <a:solidFill>
                  <a:schemeClr val="tx2"/>
                </a:solidFill>
              </a:rPr>
              <a:t>)  &gt; </a:t>
            </a:r>
            <a:r>
              <a:rPr lang="el-GR" dirty="0">
                <a:solidFill>
                  <a:schemeClr val="tx2"/>
                </a:solidFill>
                <a:latin typeface="Lucida Grande" charset="0"/>
              </a:rPr>
              <a:t>φ</a:t>
            </a:r>
            <a:br>
              <a:rPr lang="en-US" dirty="0">
                <a:solidFill>
                  <a:schemeClr val="tx2"/>
                </a:solidFill>
              </a:rPr>
            </a:br>
            <a:r>
              <a:rPr lang="en-US" dirty="0"/>
              <a:t>has at least one register:</a:t>
            </a:r>
          </a:p>
          <a:p>
            <a:pPr lvl="2"/>
            <a:r>
              <a:rPr lang="en-US" dirty="0" err="1">
                <a:solidFill>
                  <a:schemeClr val="tx2"/>
                </a:solidFill>
                <a:latin typeface="Lucida Grande" charset="0"/>
              </a:rPr>
              <a:t>ŵ</a:t>
            </a:r>
            <a:r>
              <a:rPr lang="en-US" dirty="0">
                <a:solidFill>
                  <a:schemeClr val="tx2"/>
                </a:solidFill>
              </a:rPr>
              <a:t> ( v</a:t>
            </a:r>
            <a:r>
              <a:rPr lang="en-US" baseline="-25000" dirty="0">
                <a:solidFill>
                  <a:schemeClr val="tx2"/>
                </a:solidFill>
              </a:rPr>
              <a:t>i</a:t>
            </a:r>
            <a:r>
              <a:rPr lang="en-US" dirty="0">
                <a:solidFill>
                  <a:schemeClr val="tx2"/>
                </a:solidFill>
              </a:rPr>
              <a:t>, …, </a:t>
            </a:r>
            <a:r>
              <a:rPr lang="en-US" dirty="0" err="1">
                <a:solidFill>
                  <a:schemeClr val="tx2"/>
                </a:solidFill>
              </a:rPr>
              <a:t>v</a:t>
            </a:r>
            <a:r>
              <a:rPr lang="en-US" baseline="-25000" dirty="0" err="1">
                <a:solidFill>
                  <a:schemeClr val="tx2"/>
                </a:solidFill>
              </a:rPr>
              <a:t>j</a:t>
            </a:r>
            <a:r>
              <a:rPr lang="en-US" dirty="0">
                <a:solidFill>
                  <a:schemeClr val="tx2"/>
                </a:solidFill>
              </a:rPr>
              <a:t>) = w (v</a:t>
            </a:r>
            <a:r>
              <a:rPr lang="en-US" baseline="-25000" dirty="0">
                <a:solidFill>
                  <a:schemeClr val="tx2"/>
                </a:solidFill>
              </a:rPr>
              <a:t>i</a:t>
            </a:r>
            <a:r>
              <a:rPr lang="en-US" dirty="0">
                <a:solidFill>
                  <a:schemeClr val="tx2"/>
                </a:solidFill>
              </a:rPr>
              <a:t>, …, </a:t>
            </a:r>
            <a:r>
              <a:rPr lang="en-US" dirty="0" err="1">
                <a:solidFill>
                  <a:schemeClr val="tx2"/>
                </a:solidFill>
              </a:rPr>
              <a:t>v</a:t>
            </a:r>
            <a:r>
              <a:rPr lang="en-US" baseline="-25000" dirty="0" err="1">
                <a:solidFill>
                  <a:schemeClr val="tx2"/>
                </a:solidFill>
              </a:rPr>
              <a:t>j</a:t>
            </a:r>
            <a:r>
              <a:rPr lang="en-US" dirty="0">
                <a:solidFill>
                  <a:schemeClr val="tx2"/>
                </a:solidFill>
              </a:rPr>
              <a:t>) + </a:t>
            </a:r>
            <a:r>
              <a:rPr lang="en-US" dirty="0" err="1">
                <a:solidFill>
                  <a:schemeClr val="tx2"/>
                </a:solidFill>
              </a:rPr>
              <a:t>r</a:t>
            </a:r>
            <a:r>
              <a:rPr lang="en-US" baseline="-25000" dirty="0" err="1">
                <a:solidFill>
                  <a:schemeClr val="tx2"/>
                </a:solidFill>
              </a:rPr>
              <a:t>j</a:t>
            </a:r>
            <a:r>
              <a:rPr lang="en-US" dirty="0">
                <a:solidFill>
                  <a:schemeClr val="tx2"/>
                </a:solidFill>
              </a:rPr>
              <a:t> – </a:t>
            </a:r>
            <a:r>
              <a:rPr lang="en-US" dirty="0" err="1">
                <a:solidFill>
                  <a:schemeClr val="tx2"/>
                </a:solidFill>
              </a:rPr>
              <a:t>r</a:t>
            </a:r>
            <a:r>
              <a:rPr lang="en-US" baseline="-25000" dirty="0" err="1">
                <a:solidFill>
                  <a:schemeClr val="tx2"/>
                </a:solidFill>
              </a:rPr>
              <a:t>i</a:t>
            </a:r>
            <a:r>
              <a:rPr lang="en-US" baseline="-25000" dirty="0">
                <a:solidFill>
                  <a:schemeClr val="tx2"/>
                </a:solidFill>
              </a:rPr>
              <a:t>  </a:t>
            </a:r>
            <a:r>
              <a:rPr lang="en-US" dirty="0">
                <a:solidFill>
                  <a:schemeClr val="tx2"/>
                </a:solidFill>
              </a:rPr>
              <a:t>≥</a:t>
            </a:r>
            <a:r>
              <a:rPr lang="en-US" baseline="-25000" dirty="0">
                <a:solidFill>
                  <a:schemeClr val="tx2"/>
                </a:solidFill>
              </a:rPr>
              <a:t> </a:t>
            </a:r>
            <a:r>
              <a:rPr lang="en-US" dirty="0">
                <a:solidFill>
                  <a:schemeClr val="tx2"/>
                </a:solidFill>
              </a:rPr>
              <a:t>1</a:t>
            </a:r>
            <a:r>
              <a:rPr lang="en-US" dirty="0"/>
              <a:t>  for all </a:t>
            </a:r>
            <a:r>
              <a:rPr lang="en-US" dirty="0" err="1">
                <a:solidFill>
                  <a:schemeClr val="tx2"/>
                </a:solidFill>
              </a:rPr>
              <a:t>i</a:t>
            </a:r>
            <a:r>
              <a:rPr lang="en-US" dirty="0">
                <a:solidFill>
                  <a:schemeClr val="tx2"/>
                </a:solidFill>
              </a:rPr>
              <a:t>, j</a:t>
            </a:r>
          </a:p>
          <a:p>
            <a:pPr lvl="1"/>
            <a:r>
              <a:rPr lang="en-US" dirty="0"/>
              <a:t>Equivalently, each combinational path delay is less than</a:t>
            </a:r>
            <a:r>
              <a:rPr lang="en-US" dirty="0">
                <a:solidFill>
                  <a:schemeClr val="tx2"/>
                </a:solidFill>
              </a:rPr>
              <a:t> </a:t>
            </a:r>
            <a:r>
              <a:rPr lang="el-GR" dirty="0">
                <a:solidFill>
                  <a:schemeClr val="tx2"/>
                </a:solidFill>
                <a:latin typeface="Lucida Grande" charset="0"/>
              </a:rPr>
              <a:t>φ</a:t>
            </a:r>
            <a:endParaRPr lang="el-GR"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390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390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0390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390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3907">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390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039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B378B5E9-E1A1-C44A-BE79-B7F6BECD8593}" type="slidenum">
              <a:rPr lang="en-US"/>
              <a:pPr/>
              <a:t>43</a:t>
            </a:fld>
            <a:endParaRPr lang="en-US"/>
          </a:p>
        </p:txBody>
      </p:sp>
      <p:sp>
        <p:nvSpPr>
          <p:cNvPr id="1404930" name="Rectangle 2"/>
          <p:cNvSpPr>
            <a:spLocks noGrp="1" noChangeArrowheads="1"/>
          </p:cNvSpPr>
          <p:nvPr>
            <p:ph type="title"/>
          </p:nvPr>
        </p:nvSpPr>
        <p:spPr/>
        <p:txBody>
          <a:bodyPr/>
          <a:lstStyle/>
          <a:p>
            <a:r>
              <a:rPr lang="en-US"/>
              <a:t>Refined analysis</a:t>
            </a:r>
          </a:p>
        </p:txBody>
      </p:sp>
      <p:sp>
        <p:nvSpPr>
          <p:cNvPr id="1404931" name="Rectangle 3"/>
          <p:cNvSpPr>
            <a:spLocks noGrp="1" noChangeArrowheads="1"/>
          </p:cNvSpPr>
          <p:nvPr>
            <p:ph type="body" idx="1"/>
          </p:nvPr>
        </p:nvSpPr>
        <p:spPr/>
        <p:txBody>
          <a:bodyPr/>
          <a:lstStyle/>
          <a:p>
            <a:r>
              <a:rPr lang="en-US"/>
              <a:t>Least-register path</a:t>
            </a:r>
          </a:p>
          <a:p>
            <a:pPr lvl="1"/>
            <a:r>
              <a:rPr lang="en-US">
                <a:solidFill>
                  <a:schemeClr val="bg2"/>
                </a:solidFill>
              </a:rPr>
              <a:t>W</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 min w (v</a:t>
            </a:r>
            <a:r>
              <a:rPr lang="en-US" baseline="-25000">
                <a:solidFill>
                  <a:schemeClr val="tx2"/>
                </a:solidFill>
              </a:rPr>
              <a:t>i</a:t>
            </a:r>
            <a:r>
              <a:rPr lang="en-US">
                <a:solidFill>
                  <a:schemeClr val="tx2"/>
                </a:solidFill>
              </a:rPr>
              <a:t>, …, v</a:t>
            </a:r>
            <a:r>
              <a:rPr lang="en-US" baseline="-25000">
                <a:solidFill>
                  <a:schemeClr val="tx2"/>
                </a:solidFill>
              </a:rPr>
              <a:t>j</a:t>
            </a:r>
            <a:r>
              <a:rPr lang="en-US">
                <a:solidFill>
                  <a:schemeClr val="tx2"/>
                </a:solidFill>
              </a:rPr>
              <a:t>)  </a:t>
            </a:r>
            <a:r>
              <a:rPr lang="en-US"/>
              <a:t>over all paths between</a:t>
            </a:r>
            <a:r>
              <a:rPr lang="en-US">
                <a:solidFill>
                  <a:schemeClr val="tx2"/>
                </a:solidFill>
              </a:rPr>
              <a:t> v</a:t>
            </a:r>
            <a:r>
              <a:rPr lang="en-US" baseline="-25000">
                <a:solidFill>
                  <a:schemeClr val="tx2"/>
                </a:solidFill>
              </a:rPr>
              <a:t>i</a:t>
            </a:r>
            <a:r>
              <a:rPr lang="en-US">
                <a:solidFill>
                  <a:schemeClr val="tx2"/>
                </a:solidFill>
              </a:rPr>
              <a:t> </a:t>
            </a:r>
            <a:r>
              <a:rPr lang="en-US"/>
              <a:t>and</a:t>
            </a:r>
            <a:r>
              <a:rPr lang="en-US">
                <a:solidFill>
                  <a:schemeClr val="tx2"/>
                </a:solidFill>
              </a:rPr>
              <a:t> v</a:t>
            </a:r>
            <a:r>
              <a:rPr lang="en-US" baseline="-25000">
                <a:solidFill>
                  <a:schemeClr val="tx2"/>
                </a:solidFill>
              </a:rPr>
              <a:t>j</a:t>
            </a:r>
          </a:p>
          <a:p>
            <a:r>
              <a:rPr lang="en-US"/>
              <a:t>Critical delay:</a:t>
            </a:r>
          </a:p>
          <a:p>
            <a:pPr lvl="1"/>
            <a:r>
              <a:rPr lang="en-US">
                <a:solidFill>
                  <a:schemeClr val="bg2"/>
                </a:solidFill>
              </a:rPr>
              <a:t>D</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 max d (v</a:t>
            </a:r>
            <a:r>
              <a:rPr lang="en-US" baseline="-25000">
                <a:solidFill>
                  <a:schemeClr val="tx2"/>
                </a:solidFill>
              </a:rPr>
              <a:t>i</a:t>
            </a:r>
            <a:r>
              <a:rPr lang="en-US">
                <a:solidFill>
                  <a:schemeClr val="tx2"/>
                </a:solidFill>
              </a:rPr>
              <a:t>, …, v</a:t>
            </a:r>
            <a:r>
              <a:rPr lang="en-US" baseline="-25000">
                <a:solidFill>
                  <a:schemeClr val="tx2"/>
                </a:solidFill>
              </a:rPr>
              <a:t>j</a:t>
            </a:r>
            <a:r>
              <a:rPr lang="en-US">
                <a:solidFill>
                  <a:schemeClr val="tx2"/>
                </a:solidFill>
              </a:rPr>
              <a:t>)  </a:t>
            </a:r>
            <a:r>
              <a:rPr lang="en-US"/>
              <a:t>over all paths between</a:t>
            </a:r>
            <a:r>
              <a:rPr lang="en-US">
                <a:solidFill>
                  <a:schemeClr val="tx2"/>
                </a:solidFill>
              </a:rPr>
              <a:t> v</a:t>
            </a:r>
            <a:r>
              <a:rPr lang="en-US" baseline="-25000">
                <a:solidFill>
                  <a:schemeClr val="tx2"/>
                </a:solidFill>
              </a:rPr>
              <a:t>i</a:t>
            </a:r>
            <a:r>
              <a:rPr lang="en-US">
                <a:solidFill>
                  <a:schemeClr val="tx2"/>
                </a:solidFill>
              </a:rPr>
              <a:t> </a:t>
            </a:r>
            <a:r>
              <a:rPr lang="en-US"/>
              <a:t>and</a:t>
            </a:r>
            <a:r>
              <a:rPr lang="en-US">
                <a:solidFill>
                  <a:schemeClr val="tx2"/>
                </a:solidFill>
              </a:rPr>
              <a:t> v</a:t>
            </a:r>
            <a:r>
              <a:rPr lang="en-US" baseline="-25000">
                <a:solidFill>
                  <a:schemeClr val="tx2"/>
                </a:solidFill>
              </a:rPr>
              <a:t>j </a:t>
            </a:r>
            <a:br>
              <a:rPr lang="en-US" baseline="-25000">
                <a:solidFill>
                  <a:schemeClr val="tx2"/>
                </a:solidFill>
              </a:rPr>
            </a:br>
            <a:r>
              <a:rPr lang="en-US"/>
              <a:t>with weight </a:t>
            </a:r>
            <a:r>
              <a:rPr lang="en-US">
                <a:solidFill>
                  <a:schemeClr val="bg2"/>
                </a:solidFill>
              </a:rPr>
              <a:t>W</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a:t>
            </a:r>
            <a:endParaRPr lang="en-US"/>
          </a:p>
          <a:p>
            <a:r>
              <a:rPr lang="en-US"/>
              <a:t>There exist a vertex pair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a:t>
            </a:r>
            <a:r>
              <a:rPr lang="en-US"/>
              <a:t>whose delay </a:t>
            </a:r>
            <a:r>
              <a:rPr lang="en-US">
                <a:solidFill>
                  <a:schemeClr val="bg2"/>
                </a:solidFill>
              </a:rPr>
              <a:t>D</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a:t>
            </a:r>
            <a:r>
              <a:rPr lang="en-US"/>
              <a:t>bounds the cycle 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493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4931">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049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Footer Placeholder 3"/>
          <p:cNvSpPr>
            <a:spLocks noGrp="1"/>
          </p:cNvSpPr>
          <p:nvPr>
            <p:ph type="ftr" sz="quarter" idx="10"/>
          </p:nvPr>
        </p:nvSpPr>
        <p:spPr/>
        <p:txBody>
          <a:bodyPr/>
          <a:lstStyle/>
          <a:p>
            <a:r>
              <a:rPr lang="en-US"/>
              <a:t>(c) Giovanni De Micheli</a:t>
            </a:r>
          </a:p>
        </p:txBody>
      </p:sp>
      <p:sp>
        <p:nvSpPr>
          <p:cNvPr id="77" name="Slide Number Placeholder 4"/>
          <p:cNvSpPr>
            <a:spLocks noGrp="1"/>
          </p:cNvSpPr>
          <p:nvPr>
            <p:ph type="sldNum" sz="quarter" idx="11"/>
          </p:nvPr>
        </p:nvSpPr>
        <p:spPr/>
        <p:txBody>
          <a:bodyPr/>
          <a:lstStyle/>
          <a:p>
            <a:fld id="{F1DE14CD-354D-D54A-8612-07680D9773A5}" type="slidenum">
              <a:rPr lang="en-US"/>
              <a:pPr/>
              <a:t>44</a:t>
            </a:fld>
            <a:endParaRPr lang="en-US"/>
          </a:p>
        </p:txBody>
      </p:sp>
      <p:sp>
        <p:nvSpPr>
          <p:cNvPr id="1405954" name="Rectangle 2"/>
          <p:cNvSpPr>
            <a:spLocks noGrp="1" noChangeArrowheads="1"/>
          </p:cNvSpPr>
          <p:nvPr>
            <p:ph type="title"/>
          </p:nvPr>
        </p:nvSpPr>
        <p:spPr/>
        <p:txBody>
          <a:bodyPr/>
          <a:lstStyle/>
          <a:p>
            <a:r>
              <a:rPr lang="en-US"/>
              <a:t>Example</a:t>
            </a:r>
          </a:p>
        </p:txBody>
      </p:sp>
      <p:grpSp>
        <p:nvGrpSpPr>
          <p:cNvPr id="1405958" name="Group 6"/>
          <p:cNvGrpSpPr>
            <a:grpSpLocks/>
          </p:cNvGrpSpPr>
          <p:nvPr/>
        </p:nvGrpSpPr>
        <p:grpSpPr bwMode="auto">
          <a:xfrm>
            <a:off x="1638300" y="1092200"/>
            <a:ext cx="5489575" cy="2428875"/>
            <a:chOff x="1176" y="672"/>
            <a:chExt cx="3458" cy="1530"/>
          </a:xfrm>
        </p:grpSpPr>
        <p:sp>
          <p:nvSpPr>
            <p:cNvPr id="1405959" name="Text Box 7"/>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60" name="Text Box 8"/>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05961" name="Group 9"/>
            <p:cNvGrpSpPr>
              <a:grpSpLocks/>
            </p:cNvGrpSpPr>
            <p:nvPr/>
          </p:nvGrpSpPr>
          <p:grpSpPr bwMode="auto">
            <a:xfrm>
              <a:off x="1176" y="672"/>
              <a:ext cx="3458" cy="1530"/>
              <a:chOff x="1120" y="672"/>
              <a:chExt cx="3458" cy="1530"/>
            </a:xfrm>
          </p:grpSpPr>
          <p:grpSp>
            <p:nvGrpSpPr>
              <p:cNvPr id="1405962" name="Group 10"/>
              <p:cNvGrpSpPr>
                <a:grpSpLocks/>
              </p:cNvGrpSpPr>
              <p:nvPr/>
            </p:nvGrpSpPr>
            <p:grpSpPr bwMode="auto">
              <a:xfrm>
                <a:off x="1500" y="672"/>
                <a:ext cx="2932" cy="1530"/>
                <a:chOff x="1500" y="672"/>
                <a:chExt cx="2932" cy="1530"/>
              </a:xfrm>
            </p:grpSpPr>
            <p:sp>
              <p:nvSpPr>
                <p:cNvPr id="1405963" name="Text Box 11"/>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05964" name="Text Box 12"/>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05965" name="Text Box 13"/>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05966" name="Text Box 14"/>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05967" name="Text Box 15"/>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68" name="Text Box 16"/>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69" name="Text Box 17"/>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70" name="Text Box 18"/>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71" name="Text Box 19"/>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05972" name="Text Box 20"/>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05973" name="Text Box 21"/>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05974" name="Text Box 22"/>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05975" name="Text Box 23"/>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05976" name="Text Box 24"/>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05977" name="Text Box 25"/>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05978" name="Text Box 26"/>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05979" name="Text Box 27"/>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05980" name="Group 28"/>
              <p:cNvGrpSpPr>
                <a:grpSpLocks/>
              </p:cNvGrpSpPr>
              <p:nvPr/>
            </p:nvGrpSpPr>
            <p:grpSpPr bwMode="auto">
              <a:xfrm>
                <a:off x="1120" y="856"/>
                <a:ext cx="3458" cy="1207"/>
                <a:chOff x="336" y="856"/>
                <a:chExt cx="3458" cy="1207"/>
              </a:xfrm>
            </p:grpSpPr>
            <p:grpSp>
              <p:nvGrpSpPr>
                <p:cNvPr id="1405981" name="Group 29"/>
                <p:cNvGrpSpPr>
                  <a:grpSpLocks/>
                </p:cNvGrpSpPr>
                <p:nvPr/>
              </p:nvGrpSpPr>
              <p:grpSpPr bwMode="auto">
                <a:xfrm>
                  <a:off x="602" y="880"/>
                  <a:ext cx="2945" cy="1183"/>
                  <a:chOff x="594" y="880"/>
                  <a:chExt cx="2945" cy="1183"/>
                </a:xfrm>
              </p:grpSpPr>
              <p:grpSp>
                <p:nvGrpSpPr>
                  <p:cNvPr id="1405982" name="Group 30"/>
                  <p:cNvGrpSpPr>
                    <a:grpSpLocks/>
                  </p:cNvGrpSpPr>
                  <p:nvPr/>
                </p:nvGrpSpPr>
                <p:grpSpPr bwMode="auto">
                  <a:xfrm>
                    <a:off x="594" y="890"/>
                    <a:ext cx="2379" cy="1173"/>
                    <a:chOff x="594" y="890"/>
                    <a:chExt cx="2379" cy="1173"/>
                  </a:xfrm>
                </p:grpSpPr>
                <p:grpSp>
                  <p:nvGrpSpPr>
                    <p:cNvPr id="1405983" name="Group 31"/>
                    <p:cNvGrpSpPr>
                      <a:grpSpLocks/>
                    </p:cNvGrpSpPr>
                    <p:nvPr/>
                  </p:nvGrpSpPr>
                  <p:grpSpPr bwMode="auto">
                    <a:xfrm>
                      <a:off x="1122" y="1754"/>
                      <a:ext cx="1851" cy="309"/>
                      <a:chOff x="1098" y="898"/>
                      <a:chExt cx="1851" cy="309"/>
                    </a:xfrm>
                  </p:grpSpPr>
                  <p:sp>
                    <p:nvSpPr>
                      <p:cNvPr id="1405984" name="AutoShape 32"/>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85" name="AutoShape 33"/>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86" name="AutoShape 34"/>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05987" name="AutoShape 35"/>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88" name="AutoShape 36"/>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89" name="Line 37"/>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0" name="Line 38"/>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1" name="Line 39"/>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05992" name="Group 40"/>
                  <p:cNvGrpSpPr>
                    <a:grpSpLocks/>
                  </p:cNvGrpSpPr>
                  <p:nvPr/>
                </p:nvGrpSpPr>
                <p:grpSpPr bwMode="auto">
                  <a:xfrm>
                    <a:off x="1692" y="880"/>
                    <a:ext cx="1847" cy="1168"/>
                    <a:chOff x="1692" y="880"/>
                    <a:chExt cx="1847" cy="1168"/>
                  </a:xfrm>
                </p:grpSpPr>
                <p:sp>
                  <p:nvSpPr>
                    <p:cNvPr id="1405993" name="AutoShape 41"/>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4" name="Line 42"/>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5" name="Line 43"/>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05996" name="Group 44"/>
                    <p:cNvGrpSpPr>
                      <a:grpSpLocks/>
                    </p:cNvGrpSpPr>
                    <p:nvPr/>
                  </p:nvGrpSpPr>
                  <p:grpSpPr bwMode="auto">
                    <a:xfrm>
                      <a:off x="1692" y="880"/>
                      <a:ext cx="1847" cy="1168"/>
                      <a:chOff x="1692" y="880"/>
                      <a:chExt cx="1847" cy="1168"/>
                    </a:xfrm>
                  </p:grpSpPr>
                  <p:sp>
                    <p:nvSpPr>
                      <p:cNvPr id="1405997" name="AutoShape 45"/>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8" name="Line 46"/>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5999" name="Line 47"/>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0" name="Line 48"/>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1" name="Text Box 49"/>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06002" name="Group 50"/>
                      <p:cNvGrpSpPr>
                        <a:grpSpLocks/>
                      </p:cNvGrpSpPr>
                      <p:nvPr/>
                    </p:nvGrpSpPr>
                    <p:grpSpPr bwMode="auto">
                      <a:xfrm>
                        <a:off x="2419" y="1342"/>
                        <a:ext cx="1120" cy="706"/>
                        <a:chOff x="2419" y="1342"/>
                        <a:chExt cx="1120" cy="706"/>
                      </a:xfrm>
                    </p:grpSpPr>
                    <p:sp>
                      <p:nvSpPr>
                        <p:cNvPr id="1406003" name="AutoShape 51"/>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4" name="Text Box 52"/>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06005" name="Group 53"/>
                <p:cNvGrpSpPr>
                  <a:grpSpLocks/>
                </p:cNvGrpSpPr>
                <p:nvPr/>
              </p:nvGrpSpPr>
              <p:grpSpPr bwMode="auto">
                <a:xfrm>
                  <a:off x="336" y="856"/>
                  <a:ext cx="3458" cy="1182"/>
                  <a:chOff x="336" y="856"/>
                  <a:chExt cx="3458" cy="1182"/>
                </a:xfrm>
              </p:grpSpPr>
              <p:sp>
                <p:nvSpPr>
                  <p:cNvPr id="1406006" name="Line 54"/>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7" name="Line 55"/>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8" name="Line 56"/>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09" name="Text Box 57"/>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06010" name="Text Box 58"/>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06011" name="Text Box 59"/>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solidFill>
                          <a:srgbClr val="FF6600"/>
                        </a:solidFill>
                      </a:rPr>
                      <a:t>v</a:t>
                    </a:r>
                    <a:r>
                      <a:rPr lang="en-US" sz="2400" baseline="-25000">
                        <a:solidFill>
                          <a:srgbClr val="FF6600"/>
                        </a:solidFill>
                      </a:rPr>
                      <a:t>e</a:t>
                    </a:r>
                  </a:p>
                </p:txBody>
              </p:sp>
              <p:sp>
                <p:nvSpPr>
                  <p:cNvPr id="1406012" name="Text Box 60"/>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06013" name="Text Box 61"/>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06014" name="Text Box 62"/>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solidFill>
                          <a:srgbClr val="FF6600"/>
                        </a:solidFill>
                      </a:rPr>
                      <a:t>v</a:t>
                    </a:r>
                    <a:r>
                      <a:rPr lang="en-US" sz="2400" baseline="-25000">
                        <a:solidFill>
                          <a:srgbClr val="FF6600"/>
                        </a:solidFill>
                      </a:rPr>
                      <a:t>a</a:t>
                    </a:r>
                  </a:p>
                </p:txBody>
              </p:sp>
            </p:grpSp>
          </p:grpSp>
        </p:grpSp>
      </p:grpSp>
      <p:sp>
        <p:nvSpPr>
          <p:cNvPr id="1406019" name="Text Box 67"/>
          <p:cNvSpPr txBox="1">
            <a:spLocks noChangeArrowheads="1"/>
          </p:cNvSpPr>
          <p:nvPr/>
        </p:nvSpPr>
        <p:spPr bwMode="auto">
          <a:xfrm>
            <a:off x="1019175" y="3819525"/>
            <a:ext cx="6753225" cy="2100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hlink"/>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buFontTx/>
              <a:buChar char="•"/>
            </a:pPr>
            <a:r>
              <a:rPr lang="en-US" sz="2400"/>
              <a:t>Vertices: </a:t>
            </a:r>
            <a:r>
              <a:rPr lang="en-US" sz="2400">
                <a:solidFill>
                  <a:srgbClr val="FF6600"/>
                </a:solidFill>
              </a:rPr>
              <a:t>v</a:t>
            </a:r>
            <a:r>
              <a:rPr lang="en-US" sz="2400" baseline="-25000">
                <a:solidFill>
                  <a:srgbClr val="FF6600"/>
                </a:solidFill>
              </a:rPr>
              <a:t>a</a:t>
            </a:r>
            <a:r>
              <a:rPr lang="en-US" sz="2400">
                <a:solidFill>
                  <a:srgbClr val="FF6600"/>
                </a:solidFill>
              </a:rPr>
              <a:t>, v</a:t>
            </a:r>
            <a:r>
              <a:rPr lang="en-US" sz="2400" baseline="-25000">
                <a:solidFill>
                  <a:srgbClr val="FF6600"/>
                </a:solidFill>
              </a:rPr>
              <a:t>e</a:t>
            </a:r>
          </a:p>
          <a:p>
            <a:pPr algn="l">
              <a:spcBef>
                <a:spcPct val="50000"/>
              </a:spcBef>
              <a:buFontTx/>
              <a:buChar char="•"/>
            </a:pPr>
            <a:r>
              <a:rPr lang="en-US" sz="2400"/>
              <a:t>Paths: </a:t>
            </a:r>
            <a:r>
              <a:rPr lang="en-US" sz="2400">
                <a:solidFill>
                  <a:schemeClr val="tx2"/>
                </a:solidFill>
              </a:rPr>
              <a:t>(v</a:t>
            </a:r>
            <a:r>
              <a:rPr lang="en-US" sz="2400" baseline="-25000">
                <a:solidFill>
                  <a:schemeClr val="tx2"/>
                </a:solidFill>
              </a:rPr>
              <a:t>a</a:t>
            </a:r>
            <a:r>
              <a:rPr lang="en-US" sz="2400">
                <a:solidFill>
                  <a:schemeClr val="tx2"/>
                </a:solidFill>
              </a:rPr>
              <a:t>, v</a:t>
            </a:r>
            <a:r>
              <a:rPr lang="en-US" sz="2400" baseline="-25000">
                <a:solidFill>
                  <a:schemeClr val="tx2"/>
                </a:solidFill>
              </a:rPr>
              <a:t>b</a:t>
            </a:r>
            <a:r>
              <a:rPr lang="en-US" sz="2400">
                <a:solidFill>
                  <a:schemeClr val="tx2"/>
                </a:solidFill>
              </a:rPr>
              <a:t>, v</a:t>
            </a:r>
            <a:r>
              <a:rPr lang="en-US" sz="2400" baseline="-25000">
                <a:solidFill>
                  <a:schemeClr val="tx2"/>
                </a:solidFill>
              </a:rPr>
              <a:t>c</a:t>
            </a:r>
            <a:r>
              <a:rPr lang="en-US" sz="2400">
                <a:solidFill>
                  <a:schemeClr val="tx2"/>
                </a:solidFill>
              </a:rPr>
              <a:t> , v</a:t>
            </a:r>
            <a:r>
              <a:rPr lang="en-US" sz="2400" baseline="-25000">
                <a:solidFill>
                  <a:schemeClr val="tx2"/>
                </a:solidFill>
              </a:rPr>
              <a:t>e</a:t>
            </a:r>
            <a:r>
              <a:rPr lang="en-US" sz="2400">
                <a:solidFill>
                  <a:schemeClr val="tx2"/>
                </a:solidFill>
              </a:rPr>
              <a:t>)</a:t>
            </a:r>
            <a:r>
              <a:rPr lang="en-US" sz="2400"/>
              <a:t> and </a:t>
            </a:r>
            <a:r>
              <a:rPr lang="en-US" sz="2400">
                <a:solidFill>
                  <a:schemeClr val="tx2"/>
                </a:solidFill>
              </a:rPr>
              <a:t>(v</a:t>
            </a:r>
            <a:r>
              <a:rPr lang="en-US" sz="2400" baseline="-25000">
                <a:solidFill>
                  <a:schemeClr val="tx2"/>
                </a:solidFill>
              </a:rPr>
              <a:t>a</a:t>
            </a:r>
            <a:r>
              <a:rPr lang="en-US" sz="2400">
                <a:solidFill>
                  <a:schemeClr val="tx2"/>
                </a:solidFill>
              </a:rPr>
              <a:t>, v</a:t>
            </a:r>
            <a:r>
              <a:rPr lang="en-US" sz="2400" baseline="-25000">
                <a:solidFill>
                  <a:schemeClr val="tx2"/>
                </a:solidFill>
              </a:rPr>
              <a:t>b</a:t>
            </a:r>
            <a:r>
              <a:rPr lang="en-US" sz="2400">
                <a:solidFill>
                  <a:schemeClr val="tx2"/>
                </a:solidFill>
              </a:rPr>
              <a:t>, v</a:t>
            </a:r>
            <a:r>
              <a:rPr lang="en-US" sz="2400" baseline="-25000">
                <a:solidFill>
                  <a:schemeClr val="tx2"/>
                </a:solidFill>
              </a:rPr>
              <a:t>c</a:t>
            </a:r>
            <a:r>
              <a:rPr lang="en-US" sz="2400">
                <a:solidFill>
                  <a:schemeClr val="tx2"/>
                </a:solidFill>
              </a:rPr>
              <a:t>, v</a:t>
            </a:r>
            <a:r>
              <a:rPr lang="en-US" sz="2400" baseline="-25000">
                <a:solidFill>
                  <a:schemeClr val="tx2"/>
                </a:solidFill>
              </a:rPr>
              <a:t>d</a:t>
            </a:r>
            <a:r>
              <a:rPr lang="en-US" sz="2400">
                <a:solidFill>
                  <a:schemeClr val="tx2"/>
                </a:solidFill>
              </a:rPr>
              <a:t>, v</a:t>
            </a:r>
            <a:r>
              <a:rPr lang="en-US" sz="2400" baseline="-25000">
                <a:solidFill>
                  <a:schemeClr val="tx2"/>
                </a:solidFill>
              </a:rPr>
              <a:t>e</a:t>
            </a:r>
            <a:r>
              <a:rPr lang="en-US" sz="2400">
                <a:solidFill>
                  <a:schemeClr val="tx2"/>
                </a:solidFill>
              </a:rPr>
              <a:t>)</a:t>
            </a:r>
          </a:p>
          <a:p>
            <a:pPr algn="l">
              <a:spcBef>
                <a:spcPct val="50000"/>
              </a:spcBef>
              <a:buFontTx/>
              <a:buChar char="•"/>
            </a:pPr>
            <a:r>
              <a:rPr lang="en-US" sz="2400">
                <a:solidFill>
                  <a:schemeClr val="hlink"/>
                </a:solidFill>
              </a:rPr>
              <a:t>W(v</a:t>
            </a:r>
            <a:r>
              <a:rPr lang="en-US" sz="2400" baseline="-25000">
                <a:solidFill>
                  <a:schemeClr val="hlink"/>
                </a:solidFill>
              </a:rPr>
              <a:t>a</a:t>
            </a:r>
            <a:r>
              <a:rPr lang="en-US" sz="2400">
                <a:solidFill>
                  <a:schemeClr val="hlink"/>
                </a:solidFill>
              </a:rPr>
              <a:t>, v</a:t>
            </a:r>
            <a:r>
              <a:rPr lang="en-US" sz="2400" baseline="-25000">
                <a:solidFill>
                  <a:schemeClr val="hlink"/>
                </a:solidFill>
              </a:rPr>
              <a:t>e</a:t>
            </a:r>
            <a:r>
              <a:rPr lang="en-US" sz="2400">
                <a:solidFill>
                  <a:schemeClr val="hlink"/>
                </a:solidFill>
              </a:rPr>
              <a:t>) = 2</a:t>
            </a:r>
            <a:endParaRPr lang="en-US" sz="2400"/>
          </a:p>
          <a:p>
            <a:pPr algn="l">
              <a:spcBef>
                <a:spcPct val="50000"/>
              </a:spcBef>
              <a:buFontTx/>
              <a:buChar char="•"/>
            </a:pPr>
            <a:r>
              <a:rPr lang="en-US" sz="2400">
                <a:solidFill>
                  <a:schemeClr val="folHlink"/>
                </a:solidFill>
              </a:rPr>
              <a:t>D(v</a:t>
            </a:r>
            <a:r>
              <a:rPr lang="en-US" sz="2400" baseline="-25000">
                <a:solidFill>
                  <a:schemeClr val="folHlink"/>
                </a:solidFill>
              </a:rPr>
              <a:t>a</a:t>
            </a:r>
            <a:r>
              <a:rPr lang="en-US" sz="2400">
                <a:solidFill>
                  <a:schemeClr val="folHlink"/>
                </a:solidFill>
              </a:rPr>
              <a:t>, v</a:t>
            </a:r>
            <a:r>
              <a:rPr lang="en-US" sz="2400" baseline="-25000">
                <a:solidFill>
                  <a:schemeClr val="folHlink"/>
                </a:solidFill>
              </a:rPr>
              <a:t>e</a:t>
            </a:r>
            <a:r>
              <a:rPr lang="en-US" sz="2400">
                <a:solidFill>
                  <a:schemeClr val="folHlink"/>
                </a:solidFill>
              </a:rPr>
              <a:t>) = 16</a:t>
            </a:r>
          </a:p>
        </p:txBody>
      </p:sp>
      <p:grpSp>
        <p:nvGrpSpPr>
          <p:cNvPr id="1406030" name="Group 78"/>
          <p:cNvGrpSpPr>
            <a:grpSpLocks/>
          </p:cNvGrpSpPr>
          <p:nvPr/>
        </p:nvGrpSpPr>
        <p:grpSpPr bwMode="auto">
          <a:xfrm>
            <a:off x="3430588" y="1976438"/>
            <a:ext cx="2955925" cy="1138237"/>
            <a:chOff x="2161" y="1245"/>
            <a:chExt cx="1862" cy="717"/>
          </a:xfrm>
        </p:grpSpPr>
        <p:sp>
          <p:nvSpPr>
            <p:cNvPr id="1406023" name="Rectangle 71"/>
            <p:cNvSpPr>
              <a:spLocks noChangeArrowheads="1"/>
            </p:cNvSpPr>
            <p:nvPr/>
          </p:nvSpPr>
          <p:spPr bwMode="auto">
            <a:xfrm>
              <a:off x="2161" y="1893"/>
              <a:ext cx="446" cy="65"/>
            </a:xfrm>
            <a:prstGeom prst="rect">
              <a:avLst/>
            </a:prstGeom>
            <a:solidFill>
              <a:schemeClr val="tx2"/>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tx2"/>
                </a:solidFill>
              </a:endParaRPr>
            </a:p>
          </p:txBody>
        </p:sp>
        <p:sp>
          <p:nvSpPr>
            <p:cNvPr id="1406024" name="Rectangle 72"/>
            <p:cNvSpPr>
              <a:spLocks noChangeArrowheads="1"/>
            </p:cNvSpPr>
            <p:nvPr/>
          </p:nvSpPr>
          <p:spPr bwMode="auto">
            <a:xfrm>
              <a:off x="2997" y="1906"/>
              <a:ext cx="329" cy="56"/>
            </a:xfrm>
            <a:prstGeom prst="rect">
              <a:avLst/>
            </a:prstGeom>
            <a:solidFill>
              <a:schemeClr val="tx2"/>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25" name="Rectangle 73"/>
            <p:cNvSpPr>
              <a:spLocks noChangeArrowheads="1"/>
            </p:cNvSpPr>
            <p:nvPr/>
          </p:nvSpPr>
          <p:spPr bwMode="auto">
            <a:xfrm>
              <a:off x="3491" y="1278"/>
              <a:ext cx="65" cy="493"/>
            </a:xfrm>
            <a:prstGeom prst="rect">
              <a:avLst/>
            </a:prstGeom>
            <a:solidFill>
              <a:schemeClr val="tx2"/>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tx2"/>
                </a:solidFill>
              </a:endParaRPr>
            </a:p>
          </p:txBody>
        </p:sp>
        <p:sp>
          <p:nvSpPr>
            <p:cNvPr id="1406028" name="Rectangle 76"/>
            <p:cNvSpPr>
              <a:spLocks noChangeArrowheads="1"/>
            </p:cNvSpPr>
            <p:nvPr/>
          </p:nvSpPr>
          <p:spPr bwMode="auto">
            <a:xfrm rot="-2724295">
              <a:off x="3630" y="1721"/>
              <a:ext cx="337" cy="81"/>
            </a:xfrm>
            <a:prstGeom prst="rect">
              <a:avLst/>
            </a:prstGeom>
            <a:solidFill>
              <a:schemeClr val="tx2"/>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06029" name="Rectangle 77"/>
            <p:cNvSpPr>
              <a:spLocks noChangeArrowheads="1"/>
            </p:cNvSpPr>
            <p:nvPr/>
          </p:nvSpPr>
          <p:spPr bwMode="auto">
            <a:xfrm rot="2212194">
              <a:off x="3642" y="1245"/>
              <a:ext cx="381" cy="56"/>
            </a:xfrm>
            <a:prstGeom prst="rect">
              <a:avLst/>
            </a:prstGeom>
            <a:solidFill>
              <a:schemeClr val="tx2"/>
            </a:solidFill>
            <a:ln w="254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06040" name="Group 88"/>
          <p:cNvGrpSpPr>
            <a:grpSpLocks/>
          </p:cNvGrpSpPr>
          <p:nvPr/>
        </p:nvGrpSpPr>
        <p:grpSpPr bwMode="auto">
          <a:xfrm>
            <a:off x="3322638" y="1222375"/>
            <a:ext cx="2722562" cy="1663700"/>
            <a:chOff x="2093" y="770"/>
            <a:chExt cx="1715" cy="1048"/>
          </a:xfrm>
        </p:grpSpPr>
        <p:sp>
          <p:nvSpPr>
            <p:cNvPr id="1406031" name="Rectangle 79"/>
            <p:cNvSpPr>
              <a:spLocks noChangeArrowheads="1"/>
            </p:cNvSpPr>
            <p:nvPr/>
          </p:nvSpPr>
          <p:spPr bwMode="auto">
            <a:xfrm>
              <a:off x="2093" y="1658"/>
              <a:ext cx="91" cy="160"/>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sp>
          <p:nvSpPr>
            <p:cNvPr id="1406032" name="Rectangle 80"/>
            <p:cNvSpPr>
              <a:spLocks noChangeArrowheads="1"/>
            </p:cNvSpPr>
            <p:nvPr/>
          </p:nvSpPr>
          <p:spPr bwMode="auto">
            <a:xfrm>
              <a:off x="3717" y="770"/>
              <a:ext cx="91" cy="160"/>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sp>
          <p:nvSpPr>
            <p:cNvPr id="1406034" name="Rectangle 82"/>
            <p:cNvSpPr>
              <a:spLocks noChangeArrowheads="1"/>
            </p:cNvSpPr>
            <p:nvPr/>
          </p:nvSpPr>
          <p:spPr bwMode="auto">
            <a:xfrm>
              <a:off x="2893" y="1638"/>
              <a:ext cx="91" cy="160"/>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sp>
          <p:nvSpPr>
            <p:cNvPr id="1406035" name="Rectangle 83"/>
            <p:cNvSpPr>
              <a:spLocks noChangeArrowheads="1"/>
            </p:cNvSpPr>
            <p:nvPr/>
          </p:nvSpPr>
          <p:spPr bwMode="auto">
            <a:xfrm>
              <a:off x="3557" y="1638"/>
              <a:ext cx="91" cy="160"/>
            </a:xfrm>
            <a:prstGeom prst="rect">
              <a:avLst/>
            </a:prstGeom>
            <a:noFill/>
            <a:ln w="25400">
              <a:solidFill>
                <a:srgbClr val="FF6600"/>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grpSp>
      <p:grpSp>
        <p:nvGrpSpPr>
          <p:cNvPr id="1406039" name="Group 87"/>
          <p:cNvGrpSpPr>
            <a:grpSpLocks/>
          </p:cNvGrpSpPr>
          <p:nvPr/>
        </p:nvGrpSpPr>
        <p:grpSpPr bwMode="auto">
          <a:xfrm>
            <a:off x="3697288" y="2301875"/>
            <a:ext cx="2176462" cy="1181100"/>
            <a:chOff x="2329" y="1450"/>
            <a:chExt cx="1371" cy="744"/>
          </a:xfrm>
        </p:grpSpPr>
        <p:sp>
          <p:nvSpPr>
            <p:cNvPr id="1406036" name="Rectangle 84"/>
            <p:cNvSpPr>
              <a:spLocks noChangeArrowheads="1"/>
            </p:cNvSpPr>
            <p:nvPr/>
          </p:nvSpPr>
          <p:spPr bwMode="auto">
            <a:xfrm>
              <a:off x="2329" y="2022"/>
              <a:ext cx="91" cy="160"/>
            </a:xfrm>
            <a:prstGeom prst="rect">
              <a:avLst/>
            </a:prstGeom>
            <a:noFill/>
            <a:ln w="25400">
              <a:solidFill>
                <a:schemeClr val="hlink"/>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sp>
          <p:nvSpPr>
            <p:cNvPr id="1406037" name="Rectangle 85"/>
            <p:cNvSpPr>
              <a:spLocks noChangeArrowheads="1"/>
            </p:cNvSpPr>
            <p:nvPr/>
          </p:nvSpPr>
          <p:spPr bwMode="auto">
            <a:xfrm>
              <a:off x="3609" y="1450"/>
              <a:ext cx="91" cy="160"/>
            </a:xfrm>
            <a:prstGeom prst="rect">
              <a:avLst/>
            </a:prstGeom>
            <a:noFill/>
            <a:ln w="25400">
              <a:solidFill>
                <a:schemeClr val="hlink"/>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sp>
          <p:nvSpPr>
            <p:cNvPr id="1406038" name="Rectangle 86"/>
            <p:cNvSpPr>
              <a:spLocks noChangeArrowheads="1"/>
            </p:cNvSpPr>
            <p:nvPr/>
          </p:nvSpPr>
          <p:spPr bwMode="auto">
            <a:xfrm>
              <a:off x="3117" y="2034"/>
              <a:ext cx="91" cy="160"/>
            </a:xfrm>
            <a:prstGeom prst="rect">
              <a:avLst/>
            </a:prstGeom>
            <a:noFill/>
            <a:ln w="25400">
              <a:solidFill>
                <a:schemeClr val="hlink"/>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solidFill>
                  <a:schemeClr val="folHlink"/>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603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6019">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0603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060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0604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60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6EE1F14-F40B-F44D-8604-71E43B71E356}" type="slidenum">
              <a:rPr lang="en-US"/>
              <a:pPr/>
              <a:t>45</a:t>
            </a:fld>
            <a:endParaRPr lang="en-US"/>
          </a:p>
        </p:txBody>
      </p:sp>
      <p:sp>
        <p:nvSpPr>
          <p:cNvPr id="1408002" name="Rectangle 2"/>
          <p:cNvSpPr>
            <a:spLocks noGrp="1" noChangeArrowheads="1"/>
          </p:cNvSpPr>
          <p:nvPr>
            <p:ph type="title"/>
          </p:nvPr>
        </p:nvSpPr>
        <p:spPr/>
        <p:txBody>
          <a:bodyPr/>
          <a:lstStyle/>
          <a:p>
            <a:r>
              <a:rPr lang="en-US"/>
              <a:t>Minimum cycle-time retiming problem</a:t>
            </a:r>
          </a:p>
        </p:txBody>
      </p:sp>
      <p:sp>
        <p:nvSpPr>
          <p:cNvPr id="1408003" name="Rectangle 3"/>
          <p:cNvSpPr>
            <a:spLocks noGrp="1" noChangeArrowheads="1"/>
          </p:cNvSpPr>
          <p:nvPr>
            <p:ph type="body" idx="1"/>
          </p:nvPr>
        </p:nvSpPr>
        <p:spPr>
          <a:xfrm>
            <a:off x="228600" y="1079500"/>
            <a:ext cx="8915400" cy="5192713"/>
          </a:xfrm>
        </p:spPr>
        <p:txBody>
          <a:bodyPr/>
          <a:lstStyle/>
          <a:p>
            <a:pPr>
              <a:lnSpc>
                <a:spcPct val="105000"/>
              </a:lnSpc>
            </a:pPr>
            <a:r>
              <a:rPr lang="en-US" sz="2400"/>
              <a:t>Find the minimum value of the clock period </a:t>
            </a:r>
            <a:r>
              <a:rPr lang="el-GR" sz="2400">
                <a:solidFill>
                  <a:schemeClr val="bg2"/>
                </a:solidFill>
                <a:latin typeface="Lucida Grande" charset="0"/>
              </a:rPr>
              <a:t>φ</a:t>
            </a:r>
            <a:br>
              <a:rPr lang="en-US" sz="2400">
                <a:solidFill>
                  <a:schemeClr val="bg2"/>
                </a:solidFill>
              </a:rPr>
            </a:br>
            <a:r>
              <a:rPr lang="en-US" sz="2400"/>
              <a:t>such that there exist a retiming vector where:</a:t>
            </a:r>
          </a:p>
          <a:p>
            <a:pPr lvl="1">
              <a:lnSpc>
                <a:spcPct val="90000"/>
              </a:lnSpc>
            </a:pPr>
            <a:r>
              <a:rPr lang="en-US" sz="2000">
                <a:solidFill>
                  <a:schemeClr val="tx2"/>
                </a:solidFill>
              </a:rPr>
              <a:t>r</a:t>
            </a:r>
            <a:r>
              <a:rPr lang="en-US" sz="2000" baseline="-25000">
                <a:solidFill>
                  <a:schemeClr val="tx2"/>
                </a:solidFill>
              </a:rPr>
              <a:t>i</a:t>
            </a:r>
            <a:r>
              <a:rPr lang="en-US" sz="2000">
                <a:solidFill>
                  <a:schemeClr val="tx2"/>
                </a:solidFill>
              </a:rPr>
              <a:t> – r</a:t>
            </a:r>
            <a:r>
              <a:rPr lang="en-US" sz="2000" baseline="-25000">
                <a:solidFill>
                  <a:schemeClr val="tx2"/>
                </a:solidFill>
              </a:rPr>
              <a:t>j</a:t>
            </a:r>
            <a:r>
              <a:rPr lang="en-US" sz="2000">
                <a:solidFill>
                  <a:schemeClr val="tx2"/>
                </a:solidFill>
              </a:rPr>
              <a:t>  ≤ w</a:t>
            </a:r>
            <a:r>
              <a:rPr lang="en-US" sz="2000" baseline="-25000">
                <a:solidFill>
                  <a:schemeClr val="tx2"/>
                </a:solidFill>
              </a:rPr>
              <a:t>ij</a:t>
            </a:r>
            <a:r>
              <a:rPr lang="en-US" sz="2000">
                <a:solidFill>
                  <a:schemeClr val="tx2"/>
                </a:solidFill>
              </a:rPr>
              <a:t>  </a:t>
            </a:r>
            <a:r>
              <a:rPr lang="en-US" sz="2000"/>
              <a:t>for all</a:t>
            </a:r>
            <a:r>
              <a:rPr lang="en-US" sz="2000">
                <a:solidFill>
                  <a:schemeClr val="tx2"/>
                </a:solidFill>
              </a:rPr>
              <a:t> ( v</a:t>
            </a:r>
            <a:r>
              <a:rPr lang="en-US" sz="2000" baseline="-25000">
                <a:solidFill>
                  <a:schemeClr val="tx2"/>
                </a:solidFill>
              </a:rPr>
              <a:t>i</a:t>
            </a:r>
            <a:r>
              <a:rPr lang="en-US" sz="2000">
                <a:solidFill>
                  <a:schemeClr val="tx2"/>
                </a:solidFill>
              </a:rPr>
              <a:t>, v</a:t>
            </a:r>
            <a:r>
              <a:rPr lang="en-US" sz="2000" baseline="-25000">
                <a:solidFill>
                  <a:schemeClr val="tx2"/>
                </a:solidFill>
              </a:rPr>
              <a:t>j </a:t>
            </a:r>
            <a:r>
              <a:rPr lang="en-US" sz="2000">
                <a:solidFill>
                  <a:schemeClr val="tx2"/>
                </a:solidFill>
              </a:rPr>
              <a:t>)</a:t>
            </a:r>
          </a:p>
          <a:p>
            <a:pPr lvl="2">
              <a:lnSpc>
                <a:spcPct val="70000"/>
              </a:lnSpc>
            </a:pPr>
            <a:r>
              <a:rPr lang="en-US" sz="1800"/>
              <a:t>All registers are implementable</a:t>
            </a:r>
          </a:p>
          <a:p>
            <a:pPr lvl="1">
              <a:lnSpc>
                <a:spcPct val="90000"/>
              </a:lnSpc>
            </a:pPr>
            <a:r>
              <a:rPr lang="en-US" sz="2000">
                <a:solidFill>
                  <a:schemeClr val="tx2"/>
                </a:solidFill>
              </a:rPr>
              <a:t>r</a:t>
            </a:r>
            <a:r>
              <a:rPr lang="en-US" sz="2000" baseline="-25000">
                <a:solidFill>
                  <a:schemeClr val="tx2"/>
                </a:solidFill>
              </a:rPr>
              <a:t>i</a:t>
            </a:r>
            <a:r>
              <a:rPr lang="en-US" sz="2000">
                <a:solidFill>
                  <a:schemeClr val="tx2"/>
                </a:solidFill>
              </a:rPr>
              <a:t> – r</a:t>
            </a:r>
            <a:r>
              <a:rPr lang="en-US" sz="2000" baseline="-25000">
                <a:solidFill>
                  <a:schemeClr val="tx2"/>
                </a:solidFill>
              </a:rPr>
              <a:t>j</a:t>
            </a:r>
            <a:r>
              <a:rPr lang="en-US" sz="2000">
                <a:solidFill>
                  <a:schemeClr val="tx2"/>
                </a:solidFill>
              </a:rPr>
              <a:t>  ≤ </a:t>
            </a:r>
            <a:r>
              <a:rPr lang="en-US" sz="2000">
                <a:solidFill>
                  <a:schemeClr val="bg2"/>
                </a:solidFill>
              </a:rPr>
              <a:t>W</a:t>
            </a:r>
            <a:r>
              <a:rPr lang="en-US" sz="2000"/>
              <a:t> </a:t>
            </a:r>
            <a:r>
              <a:rPr lang="en-US" sz="2000">
                <a:solidFill>
                  <a:schemeClr val="tx2"/>
                </a:solidFill>
              </a:rPr>
              <a:t>(v</a:t>
            </a:r>
            <a:r>
              <a:rPr lang="en-US" sz="2000" baseline="-25000">
                <a:solidFill>
                  <a:schemeClr val="tx2"/>
                </a:solidFill>
              </a:rPr>
              <a:t>i</a:t>
            </a:r>
            <a:r>
              <a:rPr lang="en-US" sz="2000">
                <a:solidFill>
                  <a:schemeClr val="tx2"/>
                </a:solidFill>
              </a:rPr>
              <a:t>, v</a:t>
            </a:r>
            <a:r>
              <a:rPr lang="en-US" sz="2000" baseline="-25000">
                <a:solidFill>
                  <a:schemeClr val="tx2"/>
                </a:solidFill>
              </a:rPr>
              <a:t>j</a:t>
            </a:r>
            <a:r>
              <a:rPr lang="en-US" sz="2000">
                <a:solidFill>
                  <a:schemeClr val="tx2"/>
                </a:solidFill>
              </a:rPr>
              <a:t>) – 1   </a:t>
            </a:r>
            <a:r>
              <a:rPr lang="en-US" sz="2000"/>
              <a:t>for all</a:t>
            </a:r>
            <a:r>
              <a:rPr lang="en-US" sz="2000">
                <a:solidFill>
                  <a:schemeClr val="tx2"/>
                </a:solidFill>
              </a:rPr>
              <a:t> ( v</a:t>
            </a:r>
            <a:r>
              <a:rPr lang="en-US" sz="2000" baseline="-25000">
                <a:solidFill>
                  <a:schemeClr val="tx2"/>
                </a:solidFill>
              </a:rPr>
              <a:t>i</a:t>
            </a:r>
            <a:r>
              <a:rPr lang="en-US" sz="2000">
                <a:solidFill>
                  <a:schemeClr val="tx2"/>
                </a:solidFill>
              </a:rPr>
              <a:t>, v</a:t>
            </a:r>
            <a:r>
              <a:rPr lang="en-US" sz="2000" baseline="-25000">
                <a:solidFill>
                  <a:schemeClr val="tx2"/>
                </a:solidFill>
              </a:rPr>
              <a:t>j  </a:t>
            </a:r>
            <a:r>
              <a:rPr lang="en-US" sz="2000">
                <a:solidFill>
                  <a:schemeClr val="tx2"/>
                </a:solidFill>
              </a:rPr>
              <a:t>) </a:t>
            </a:r>
            <a:r>
              <a:rPr lang="en-US" sz="2000"/>
              <a:t>such that</a:t>
            </a:r>
            <a:r>
              <a:rPr lang="en-US" sz="2000">
                <a:solidFill>
                  <a:schemeClr val="tx2"/>
                </a:solidFill>
              </a:rPr>
              <a:t> </a:t>
            </a:r>
            <a:r>
              <a:rPr lang="en-US" sz="2000">
                <a:solidFill>
                  <a:schemeClr val="bg2"/>
                </a:solidFill>
              </a:rPr>
              <a:t>D</a:t>
            </a:r>
            <a:r>
              <a:rPr lang="en-US" sz="2000"/>
              <a:t> </a:t>
            </a:r>
            <a:r>
              <a:rPr lang="en-US" sz="2000">
                <a:solidFill>
                  <a:schemeClr val="tx2"/>
                </a:solidFill>
              </a:rPr>
              <a:t>(v</a:t>
            </a:r>
            <a:r>
              <a:rPr lang="en-US" sz="2000" baseline="-25000">
                <a:solidFill>
                  <a:schemeClr val="tx2"/>
                </a:solidFill>
              </a:rPr>
              <a:t>i</a:t>
            </a:r>
            <a:r>
              <a:rPr lang="en-US" sz="2000">
                <a:solidFill>
                  <a:schemeClr val="tx2"/>
                </a:solidFill>
              </a:rPr>
              <a:t>, v</a:t>
            </a:r>
            <a:r>
              <a:rPr lang="en-US" sz="2000" baseline="-25000">
                <a:solidFill>
                  <a:schemeClr val="tx2"/>
                </a:solidFill>
              </a:rPr>
              <a:t>j</a:t>
            </a:r>
            <a:r>
              <a:rPr lang="en-US" sz="2000">
                <a:solidFill>
                  <a:schemeClr val="tx2"/>
                </a:solidFill>
              </a:rPr>
              <a:t>) &gt; </a:t>
            </a:r>
            <a:r>
              <a:rPr lang="el-GR" sz="2000">
                <a:solidFill>
                  <a:schemeClr val="tx2"/>
                </a:solidFill>
                <a:latin typeface="Lucida Grande" charset="0"/>
              </a:rPr>
              <a:t>φ</a:t>
            </a:r>
            <a:endParaRPr lang="en-US" sz="2000">
              <a:solidFill>
                <a:schemeClr val="tx2"/>
              </a:solidFill>
            </a:endParaRPr>
          </a:p>
          <a:p>
            <a:pPr lvl="2">
              <a:lnSpc>
                <a:spcPct val="70000"/>
              </a:lnSpc>
            </a:pPr>
            <a:r>
              <a:rPr lang="en-US" sz="1800"/>
              <a:t>All timing path constraints are satisfied</a:t>
            </a:r>
          </a:p>
          <a:p>
            <a:pPr>
              <a:lnSpc>
                <a:spcPct val="105000"/>
              </a:lnSpc>
            </a:pPr>
            <a:r>
              <a:rPr lang="en-US" sz="2400"/>
              <a:t>Solution</a:t>
            </a:r>
          </a:p>
          <a:p>
            <a:pPr lvl="1">
              <a:lnSpc>
                <a:spcPct val="90000"/>
              </a:lnSpc>
            </a:pPr>
            <a:r>
              <a:rPr lang="en-US" sz="2000"/>
              <a:t>Given a value of </a:t>
            </a:r>
            <a:r>
              <a:rPr lang="el-GR" sz="2000">
                <a:solidFill>
                  <a:schemeClr val="tx2"/>
                </a:solidFill>
                <a:latin typeface="Lucida Grande" charset="0"/>
              </a:rPr>
              <a:t>φ</a:t>
            </a:r>
            <a:endParaRPr lang="en-US" sz="2000">
              <a:solidFill>
                <a:schemeClr val="tx2"/>
              </a:solidFill>
            </a:endParaRPr>
          </a:p>
          <a:p>
            <a:pPr lvl="1">
              <a:lnSpc>
                <a:spcPct val="90000"/>
              </a:lnSpc>
            </a:pPr>
            <a:r>
              <a:rPr lang="en-US" sz="2000"/>
              <a:t>Solve linear constraints  </a:t>
            </a:r>
            <a:r>
              <a:rPr lang="en-US" sz="2000">
                <a:solidFill>
                  <a:schemeClr val="tx2"/>
                </a:solidFill>
              </a:rPr>
              <a:t>A r ≤ b</a:t>
            </a:r>
          </a:p>
          <a:p>
            <a:pPr lvl="2">
              <a:lnSpc>
                <a:spcPct val="70000"/>
              </a:lnSpc>
            </a:pPr>
            <a:r>
              <a:rPr lang="en-US" sz="1800"/>
              <a:t>Mixed integer-linear program</a:t>
            </a:r>
          </a:p>
          <a:p>
            <a:pPr lvl="1">
              <a:lnSpc>
                <a:spcPct val="90000"/>
              </a:lnSpc>
            </a:pPr>
            <a:r>
              <a:rPr lang="en-US" sz="2000"/>
              <a:t>A set of inequalities has a solution if the constraint graph has no positive cycles</a:t>
            </a:r>
          </a:p>
          <a:p>
            <a:pPr lvl="2">
              <a:lnSpc>
                <a:spcPct val="70000"/>
              </a:lnSpc>
            </a:pPr>
            <a:r>
              <a:rPr lang="en-US" sz="1800"/>
              <a:t>Bellman-Ford algorithm – compute longest path</a:t>
            </a:r>
          </a:p>
          <a:p>
            <a:pPr lvl="1">
              <a:lnSpc>
                <a:spcPct val="90000"/>
              </a:lnSpc>
            </a:pPr>
            <a:r>
              <a:rPr lang="en-US" sz="2000"/>
              <a:t>Iterative algorithm</a:t>
            </a:r>
          </a:p>
          <a:p>
            <a:pPr lvl="2">
              <a:lnSpc>
                <a:spcPct val="70000"/>
              </a:lnSpc>
            </a:pPr>
            <a:r>
              <a:rPr lang="en-US" sz="1800"/>
              <a:t>Relaxation</a:t>
            </a:r>
            <a:endParaRPr lang="el-GR" sz="1800"/>
          </a:p>
          <a:p>
            <a:pPr lvl="1">
              <a:lnSpc>
                <a:spcPct val="90000"/>
              </a:lnSpc>
              <a:buFont typeface="Monotype Sorts" charset="0"/>
              <a:buNone/>
            </a:pPr>
            <a:endParaRPr lang="en-US" sz="2000"/>
          </a:p>
          <a:p>
            <a:pPr lvl="1">
              <a:lnSpc>
                <a:spcPct val="90000"/>
              </a:lnSpc>
            </a:pPr>
            <a:endParaRPr lang="en-US" sz="2000"/>
          </a:p>
          <a:p>
            <a:pPr lvl="1">
              <a:lnSpc>
                <a:spcPct val="90000"/>
              </a:lnSpc>
            </a:pPr>
            <a:endParaRPr lang="el-GR" sz="2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800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08003">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0800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0800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0800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800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0800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08003">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0800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08003">
                                            <p:txEl>
                                              <p:pRg st="10" end="10"/>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40800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0800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4B5B51DF-CF0D-C746-A554-8EC98F5CD2C3}" type="slidenum">
              <a:rPr lang="en-US"/>
              <a:pPr/>
              <a:t>46</a:t>
            </a:fld>
            <a:endParaRPr lang="en-US"/>
          </a:p>
        </p:txBody>
      </p:sp>
      <p:sp>
        <p:nvSpPr>
          <p:cNvPr id="1409026" name="Rectangle 2"/>
          <p:cNvSpPr>
            <a:spLocks noGrp="1" noChangeArrowheads="1"/>
          </p:cNvSpPr>
          <p:nvPr>
            <p:ph type="title"/>
          </p:nvPr>
        </p:nvSpPr>
        <p:spPr/>
        <p:txBody>
          <a:bodyPr/>
          <a:lstStyle/>
          <a:p>
            <a:r>
              <a:rPr lang="en-US"/>
              <a:t>Minimum cycle-time retiming algorithm</a:t>
            </a:r>
          </a:p>
        </p:txBody>
      </p:sp>
      <p:sp>
        <p:nvSpPr>
          <p:cNvPr id="1409027" name="Rectangle 3"/>
          <p:cNvSpPr>
            <a:spLocks noGrp="1" noChangeArrowheads="1"/>
          </p:cNvSpPr>
          <p:nvPr>
            <p:ph type="body" idx="1"/>
          </p:nvPr>
        </p:nvSpPr>
        <p:spPr/>
        <p:txBody>
          <a:bodyPr/>
          <a:lstStyle/>
          <a:p>
            <a:r>
              <a:rPr lang="en-US" sz="2400" dirty="0"/>
              <a:t>Compute </a:t>
            </a:r>
            <a:r>
              <a:rPr lang="en-US" sz="2400" i="1" dirty="0"/>
              <a:t>all pair </a:t>
            </a:r>
            <a:r>
              <a:rPr lang="en-US" sz="2400" dirty="0"/>
              <a:t>path weights </a:t>
            </a:r>
            <a:r>
              <a:rPr lang="en-US" sz="2400" dirty="0">
                <a:solidFill>
                  <a:schemeClr val="bg2"/>
                </a:solidFill>
              </a:rPr>
              <a:t>W</a:t>
            </a:r>
            <a:r>
              <a:rPr lang="en-US" sz="2400" dirty="0"/>
              <a:t> </a:t>
            </a:r>
            <a:r>
              <a:rPr lang="en-US" sz="2400" dirty="0">
                <a:solidFill>
                  <a:schemeClr val="tx2"/>
                </a:solidFill>
              </a:rPr>
              <a:t>(v</a:t>
            </a:r>
            <a:r>
              <a:rPr lang="en-US" sz="2400" baseline="-25000" dirty="0">
                <a:solidFill>
                  <a:schemeClr val="tx2"/>
                </a:solidFill>
              </a:rPr>
              <a:t>i</a:t>
            </a:r>
            <a:r>
              <a:rPr lang="en-US" sz="2400" dirty="0">
                <a:solidFill>
                  <a:schemeClr val="tx2"/>
                </a:solidFill>
              </a:rPr>
              <a:t>, </a:t>
            </a:r>
            <a:r>
              <a:rPr lang="en-US" sz="2400" dirty="0" err="1">
                <a:solidFill>
                  <a:schemeClr val="tx2"/>
                </a:solidFill>
              </a:rPr>
              <a:t>v</a:t>
            </a:r>
            <a:r>
              <a:rPr lang="en-US" sz="2400" baseline="-25000" dirty="0" err="1">
                <a:solidFill>
                  <a:schemeClr val="tx2"/>
                </a:solidFill>
              </a:rPr>
              <a:t>j</a:t>
            </a:r>
            <a:r>
              <a:rPr lang="en-US" sz="2400" dirty="0">
                <a:solidFill>
                  <a:schemeClr val="tx2"/>
                </a:solidFill>
              </a:rPr>
              <a:t>)  </a:t>
            </a:r>
            <a:r>
              <a:rPr lang="en-US" sz="2400" dirty="0"/>
              <a:t>and</a:t>
            </a:r>
            <a:r>
              <a:rPr lang="en-US" sz="2400" dirty="0">
                <a:solidFill>
                  <a:schemeClr val="tx2"/>
                </a:solidFill>
              </a:rPr>
              <a:t> </a:t>
            </a:r>
            <a:r>
              <a:rPr lang="en-US" sz="2400" dirty="0"/>
              <a:t>delays</a:t>
            </a:r>
            <a:r>
              <a:rPr lang="en-US" sz="2400" dirty="0">
                <a:solidFill>
                  <a:schemeClr val="tx2"/>
                </a:solidFill>
              </a:rPr>
              <a:t> </a:t>
            </a:r>
            <a:r>
              <a:rPr lang="en-US" sz="2400" dirty="0">
                <a:solidFill>
                  <a:schemeClr val="bg2"/>
                </a:solidFill>
              </a:rPr>
              <a:t>D</a:t>
            </a:r>
            <a:r>
              <a:rPr lang="en-US" sz="2400" dirty="0"/>
              <a:t> </a:t>
            </a:r>
            <a:r>
              <a:rPr lang="en-US" sz="2400" dirty="0">
                <a:solidFill>
                  <a:schemeClr val="tx2"/>
                </a:solidFill>
              </a:rPr>
              <a:t>(v</a:t>
            </a:r>
            <a:r>
              <a:rPr lang="en-US" sz="2400" baseline="-25000" dirty="0">
                <a:solidFill>
                  <a:schemeClr val="tx2"/>
                </a:solidFill>
              </a:rPr>
              <a:t>i</a:t>
            </a:r>
            <a:r>
              <a:rPr lang="en-US" sz="2400" dirty="0">
                <a:solidFill>
                  <a:schemeClr val="tx2"/>
                </a:solidFill>
              </a:rPr>
              <a:t>, </a:t>
            </a:r>
            <a:r>
              <a:rPr lang="en-US" sz="2400" dirty="0" err="1">
                <a:solidFill>
                  <a:schemeClr val="tx2"/>
                </a:solidFill>
              </a:rPr>
              <a:t>v</a:t>
            </a:r>
            <a:r>
              <a:rPr lang="en-US" sz="2400" baseline="-25000" dirty="0" err="1">
                <a:solidFill>
                  <a:schemeClr val="tx2"/>
                </a:solidFill>
              </a:rPr>
              <a:t>j</a:t>
            </a:r>
            <a:r>
              <a:rPr lang="en-US" sz="2400" dirty="0">
                <a:solidFill>
                  <a:schemeClr val="tx2"/>
                </a:solidFill>
              </a:rPr>
              <a:t>) </a:t>
            </a:r>
          </a:p>
          <a:p>
            <a:pPr lvl="1"/>
            <a:r>
              <a:rPr lang="en-US" sz="2000" dirty="0" err="1"/>
              <a:t>Warshall</a:t>
            </a:r>
            <a:r>
              <a:rPr lang="en-US" sz="2000" dirty="0"/>
              <a:t>-Floyd algorithm with complexity O( |V|</a:t>
            </a:r>
            <a:r>
              <a:rPr lang="en-US" sz="2000" baseline="30000" dirty="0"/>
              <a:t>3</a:t>
            </a:r>
            <a:r>
              <a:rPr lang="en-US" sz="2000" dirty="0"/>
              <a:t> )</a:t>
            </a:r>
          </a:p>
          <a:p>
            <a:r>
              <a:rPr lang="en-US" sz="2400" dirty="0"/>
              <a:t>Sort the elements of </a:t>
            </a:r>
            <a:r>
              <a:rPr lang="en-US" sz="2400" dirty="0">
                <a:solidFill>
                  <a:schemeClr val="bg2"/>
                </a:solidFill>
              </a:rPr>
              <a:t>D</a:t>
            </a:r>
            <a:r>
              <a:rPr lang="en-US" sz="2400" dirty="0"/>
              <a:t> </a:t>
            </a:r>
            <a:r>
              <a:rPr lang="en-US" sz="2400" dirty="0">
                <a:solidFill>
                  <a:schemeClr val="tx2"/>
                </a:solidFill>
              </a:rPr>
              <a:t>(v</a:t>
            </a:r>
            <a:r>
              <a:rPr lang="en-US" sz="2400" baseline="-25000" dirty="0">
                <a:solidFill>
                  <a:schemeClr val="tx2"/>
                </a:solidFill>
              </a:rPr>
              <a:t>i</a:t>
            </a:r>
            <a:r>
              <a:rPr lang="en-US" sz="2400" dirty="0">
                <a:solidFill>
                  <a:schemeClr val="tx2"/>
                </a:solidFill>
              </a:rPr>
              <a:t>, </a:t>
            </a:r>
            <a:r>
              <a:rPr lang="en-US" sz="2400" dirty="0" err="1">
                <a:solidFill>
                  <a:schemeClr val="tx2"/>
                </a:solidFill>
              </a:rPr>
              <a:t>v</a:t>
            </a:r>
            <a:r>
              <a:rPr lang="en-US" sz="2400" baseline="-25000" dirty="0" err="1">
                <a:solidFill>
                  <a:schemeClr val="tx2"/>
                </a:solidFill>
              </a:rPr>
              <a:t>j</a:t>
            </a:r>
            <a:r>
              <a:rPr lang="en-US" sz="2400" dirty="0">
                <a:solidFill>
                  <a:schemeClr val="tx2"/>
                </a:solidFill>
              </a:rPr>
              <a:t>) </a:t>
            </a:r>
            <a:r>
              <a:rPr lang="en-US" sz="2400" dirty="0"/>
              <a:t>in decreasing order</a:t>
            </a:r>
          </a:p>
          <a:p>
            <a:pPr lvl="1"/>
            <a:r>
              <a:rPr lang="en-US" sz="2000" dirty="0"/>
              <a:t>Because an element of </a:t>
            </a:r>
            <a:r>
              <a:rPr lang="en-US" sz="2000" dirty="0">
                <a:solidFill>
                  <a:schemeClr val="bg2"/>
                </a:solidFill>
              </a:rPr>
              <a:t>D </a:t>
            </a:r>
            <a:r>
              <a:rPr lang="en-US" sz="2000" dirty="0"/>
              <a:t>is the minimum </a:t>
            </a:r>
            <a:r>
              <a:rPr lang="el-GR" sz="2000" dirty="0">
                <a:solidFill>
                  <a:schemeClr val="bg2"/>
                </a:solidFill>
                <a:latin typeface="Lucida Grande" charset="0"/>
              </a:rPr>
              <a:t>φ</a:t>
            </a:r>
            <a:endParaRPr lang="el-GR" sz="2000" dirty="0">
              <a:solidFill>
                <a:schemeClr val="bg2"/>
              </a:solidFill>
            </a:endParaRPr>
          </a:p>
          <a:p>
            <a:r>
              <a:rPr lang="en-US" sz="2400" dirty="0"/>
              <a:t>Binary search for a </a:t>
            </a:r>
            <a:r>
              <a:rPr lang="el-GR" sz="2400" dirty="0">
                <a:solidFill>
                  <a:schemeClr val="tx2"/>
                </a:solidFill>
                <a:latin typeface="Lucida Grande" charset="0"/>
              </a:rPr>
              <a:t>φ</a:t>
            </a:r>
            <a:r>
              <a:rPr lang="en-US" sz="2400" dirty="0"/>
              <a:t> in </a:t>
            </a:r>
            <a:r>
              <a:rPr lang="en-US" sz="2400" dirty="0">
                <a:solidFill>
                  <a:schemeClr val="bg2"/>
                </a:solidFill>
              </a:rPr>
              <a:t>D</a:t>
            </a:r>
            <a:r>
              <a:rPr lang="en-US" sz="2400" dirty="0"/>
              <a:t> </a:t>
            </a:r>
            <a:r>
              <a:rPr lang="en-US" sz="2400" dirty="0">
                <a:solidFill>
                  <a:schemeClr val="tx2"/>
                </a:solidFill>
              </a:rPr>
              <a:t>(v</a:t>
            </a:r>
            <a:r>
              <a:rPr lang="en-US" sz="2400" baseline="-25000" dirty="0">
                <a:solidFill>
                  <a:schemeClr val="tx2"/>
                </a:solidFill>
              </a:rPr>
              <a:t>i</a:t>
            </a:r>
            <a:r>
              <a:rPr lang="en-US" sz="2400" dirty="0">
                <a:solidFill>
                  <a:schemeClr val="tx2"/>
                </a:solidFill>
              </a:rPr>
              <a:t>, </a:t>
            </a:r>
            <a:r>
              <a:rPr lang="en-US" sz="2400" dirty="0" err="1">
                <a:solidFill>
                  <a:schemeClr val="tx2"/>
                </a:solidFill>
              </a:rPr>
              <a:t>v</a:t>
            </a:r>
            <a:r>
              <a:rPr lang="en-US" sz="2400" baseline="-25000" dirty="0" err="1">
                <a:solidFill>
                  <a:schemeClr val="tx2"/>
                </a:solidFill>
              </a:rPr>
              <a:t>j</a:t>
            </a:r>
            <a:r>
              <a:rPr lang="en-US" sz="2400" dirty="0">
                <a:solidFill>
                  <a:schemeClr val="tx2"/>
                </a:solidFill>
              </a:rPr>
              <a:t>) </a:t>
            </a:r>
            <a:r>
              <a:rPr lang="en-US" sz="2400" dirty="0"/>
              <a:t>such that</a:t>
            </a:r>
          </a:p>
          <a:p>
            <a:pPr lvl="1"/>
            <a:r>
              <a:rPr lang="en-US" sz="2000" dirty="0"/>
              <a:t>There exists a legal retiming</a:t>
            </a:r>
          </a:p>
          <a:p>
            <a:pPr lvl="1"/>
            <a:r>
              <a:rPr lang="en-US" sz="2000" dirty="0"/>
              <a:t>Bellman-Ford algorithm with complexity O( |V|</a:t>
            </a:r>
            <a:r>
              <a:rPr lang="en-US" sz="2000" baseline="30000" dirty="0"/>
              <a:t>3</a:t>
            </a:r>
            <a:r>
              <a:rPr lang="en-US" sz="2000" dirty="0"/>
              <a:t> )</a:t>
            </a:r>
          </a:p>
          <a:p>
            <a:r>
              <a:rPr lang="en-US" sz="2400" dirty="0"/>
              <a:t>Remarks</a:t>
            </a:r>
          </a:p>
          <a:p>
            <a:pPr lvl="1"/>
            <a:r>
              <a:rPr lang="en-US" sz="2000" dirty="0"/>
              <a:t>Result is a global optimum</a:t>
            </a:r>
          </a:p>
          <a:p>
            <a:pPr lvl="1"/>
            <a:r>
              <a:rPr lang="en-US" sz="2000" dirty="0"/>
              <a:t>Overall complexity is O( |V|</a:t>
            </a:r>
            <a:r>
              <a:rPr lang="en-US" sz="2000" baseline="30000" dirty="0"/>
              <a:t>3 </a:t>
            </a:r>
            <a:r>
              <a:rPr lang="en-US" sz="2000" dirty="0"/>
              <a:t> log |V|  )</a:t>
            </a:r>
          </a:p>
          <a:p>
            <a:pPr lvl="1"/>
            <a:endParaRPr lang="en-US" sz="2000" dirty="0"/>
          </a:p>
          <a:p>
            <a:pPr lvl="1"/>
            <a:endParaRPr lang="el-GR" sz="2000" dirty="0"/>
          </a:p>
          <a:p>
            <a:pPr lvl="1"/>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0902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09027">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0902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0902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0902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09027">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09027">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0902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Footer Placeholder 3"/>
          <p:cNvSpPr>
            <a:spLocks noGrp="1"/>
          </p:cNvSpPr>
          <p:nvPr>
            <p:ph type="ftr" sz="quarter" idx="10"/>
          </p:nvPr>
        </p:nvSpPr>
        <p:spPr/>
        <p:txBody>
          <a:bodyPr/>
          <a:lstStyle/>
          <a:p>
            <a:r>
              <a:rPr lang="en-US"/>
              <a:t>(c) Giovanni De Micheli</a:t>
            </a:r>
          </a:p>
        </p:txBody>
      </p:sp>
      <p:sp>
        <p:nvSpPr>
          <p:cNvPr id="63" name="Slide Number Placeholder 4"/>
          <p:cNvSpPr>
            <a:spLocks noGrp="1"/>
          </p:cNvSpPr>
          <p:nvPr>
            <p:ph type="sldNum" sz="quarter" idx="11"/>
          </p:nvPr>
        </p:nvSpPr>
        <p:spPr/>
        <p:txBody>
          <a:bodyPr/>
          <a:lstStyle/>
          <a:p>
            <a:fld id="{13DD2AB6-7FBA-144D-B3F0-12A3A3CB12CF}" type="slidenum">
              <a:rPr lang="en-US"/>
              <a:pPr/>
              <a:t>47</a:t>
            </a:fld>
            <a:endParaRPr lang="en-US"/>
          </a:p>
        </p:txBody>
      </p:sp>
      <p:sp>
        <p:nvSpPr>
          <p:cNvPr id="1410050" name="Rectangle 2"/>
          <p:cNvSpPr>
            <a:spLocks noGrp="1" noChangeArrowheads="1"/>
          </p:cNvSpPr>
          <p:nvPr>
            <p:ph type="title"/>
          </p:nvPr>
        </p:nvSpPr>
        <p:spPr/>
        <p:txBody>
          <a:bodyPr/>
          <a:lstStyle/>
          <a:p>
            <a:r>
              <a:rPr lang="en-US"/>
              <a:t>Example: original graph</a:t>
            </a:r>
            <a:endParaRPr lang="el-GR"/>
          </a:p>
        </p:txBody>
      </p:sp>
      <p:sp>
        <p:nvSpPr>
          <p:cNvPr id="1410054" name="Rectangle 6"/>
          <p:cNvSpPr>
            <a:spLocks noChangeArrowheads="1"/>
          </p:cNvSpPr>
          <p:nvPr/>
        </p:nvSpPr>
        <p:spPr bwMode="auto">
          <a:xfrm>
            <a:off x="2027238" y="4784725"/>
            <a:ext cx="319087" cy="1631950"/>
          </a:xfrm>
          <a:prstGeom prst="rect">
            <a:avLst/>
          </a:prstGeom>
          <a:solidFill>
            <a:srgbClr val="FFFFFF"/>
          </a:solidFill>
          <a:ln w="25400">
            <a:solidFill>
              <a:srgbClr val="FFFFFF"/>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0123" name="Group 75"/>
          <p:cNvGrpSpPr>
            <a:grpSpLocks/>
          </p:cNvGrpSpPr>
          <p:nvPr/>
        </p:nvGrpSpPr>
        <p:grpSpPr bwMode="auto">
          <a:xfrm>
            <a:off x="1766888" y="1058863"/>
            <a:ext cx="5489575" cy="2428875"/>
            <a:chOff x="1707" y="235"/>
            <a:chExt cx="3458" cy="1530"/>
          </a:xfrm>
        </p:grpSpPr>
        <p:sp>
          <p:nvSpPr>
            <p:cNvPr id="1410057" name="Text Box 9"/>
            <p:cNvSpPr txBox="1">
              <a:spLocks noChangeArrowheads="1"/>
            </p:cNvSpPr>
            <p:nvPr/>
          </p:nvSpPr>
          <p:spPr bwMode="auto">
            <a:xfrm>
              <a:off x="4309" y="52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58" name="Text Box 10"/>
            <p:cNvSpPr txBox="1">
              <a:spLocks noChangeArrowheads="1"/>
            </p:cNvSpPr>
            <p:nvPr/>
          </p:nvSpPr>
          <p:spPr bwMode="auto">
            <a:xfrm>
              <a:off x="3629" y="3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10059" name="Group 11"/>
            <p:cNvGrpSpPr>
              <a:grpSpLocks/>
            </p:cNvGrpSpPr>
            <p:nvPr/>
          </p:nvGrpSpPr>
          <p:grpSpPr bwMode="auto">
            <a:xfrm>
              <a:off x="1707" y="235"/>
              <a:ext cx="3458" cy="1530"/>
              <a:chOff x="1120" y="672"/>
              <a:chExt cx="3458" cy="1530"/>
            </a:xfrm>
          </p:grpSpPr>
          <p:grpSp>
            <p:nvGrpSpPr>
              <p:cNvPr id="1410060" name="Group 12"/>
              <p:cNvGrpSpPr>
                <a:grpSpLocks/>
              </p:cNvGrpSpPr>
              <p:nvPr/>
            </p:nvGrpSpPr>
            <p:grpSpPr bwMode="auto">
              <a:xfrm>
                <a:off x="1500" y="672"/>
                <a:ext cx="2932" cy="1530"/>
                <a:chOff x="1500" y="672"/>
                <a:chExt cx="2932" cy="1530"/>
              </a:xfrm>
            </p:grpSpPr>
            <p:sp>
              <p:nvSpPr>
                <p:cNvPr id="1410061" name="Text Box 13"/>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0062" name="Text Box 14"/>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0063" name="Text Box 15"/>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0064" name="Text Box 16"/>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0065" name="Text Box 17"/>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66" name="Text Box 18"/>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67" name="Text Box 19"/>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68" name="Text Box 20"/>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69" name="Text Box 21"/>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0070" name="Text Box 22"/>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0071" name="Text Box 23"/>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0072" name="Text Box 24"/>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0073" name="Text Box 25"/>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0074" name="Text Box 26"/>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0075" name="Text Box 27"/>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0076" name="Text Box 28"/>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0077" name="Text Box 29"/>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10078" name="Group 30"/>
              <p:cNvGrpSpPr>
                <a:grpSpLocks/>
              </p:cNvGrpSpPr>
              <p:nvPr/>
            </p:nvGrpSpPr>
            <p:grpSpPr bwMode="auto">
              <a:xfrm>
                <a:off x="1120" y="856"/>
                <a:ext cx="3458" cy="1207"/>
                <a:chOff x="336" y="856"/>
                <a:chExt cx="3458" cy="1207"/>
              </a:xfrm>
            </p:grpSpPr>
            <p:grpSp>
              <p:nvGrpSpPr>
                <p:cNvPr id="1410079" name="Group 31"/>
                <p:cNvGrpSpPr>
                  <a:grpSpLocks/>
                </p:cNvGrpSpPr>
                <p:nvPr/>
              </p:nvGrpSpPr>
              <p:grpSpPr bwMode="auto">
                <a:xfrm>
                  <a:off x="602" y="880"/>
                  <a:ext cx="2945" cy="1183"/>
                  <a:chOff x="594" y="880"/>
                  <a:chExt cx="2945" cy="1183"/>
                </a:xfrm>
              </p:grpSpPr>
              <p:grpSp>
                <p:nvGrpSpPr>
                  <p:cNvPr id="1410080" name="Group 32"/>
                  <p:cNvGrpSpPr>
                    <a:grpSpLocks/>
                  </p:cNvGrpSpPr>
                  <p:nvPr/>
                </p:nvGrpSpPr>
                <p:grpSpPr bwMode="auto">
                  <a:xfrm>
                    <a:off x="594" y="890"/>
                    <a:ext cx="2379" cy="1173"/>
                    <a:chOff x="594" y="890"/>
                    <a:chExt cx="2379" cy="1173"/>
                  </a:xfrm>
                </p:grpSpPr>
                <p:grpSp>
                  <p:nvGrpSpPr>
                    <p:cNvPr id="1410081" name="Group 33"/>
                    <p:cNvGrpSpPr>
                      <a:grpSpLocks/>
                    </p:cNvGrpSpPr>
                    <p:nvPr/>
                  </p:nvGrpSpPr>
                  <p:grpSpPr bwMode="auto">
                    <a:xfrm>
                      <a:off x="1122" y="1754"/>
                      <a:ext cx="1851" cy="309"/>
                      <a:chOff x="1098" y="898"/>
                      <a:chExt cx="1851" cy="309"/>
                    </a:xfrm>
                  </p:grpSpPr>
                  <p:sp>
                    <p:nvSpPr>
                      <p:cNvPr id="1410082" name="AutoShape 34"/>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3" name="AutoShape 35"/>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4" name="AutoShape 36"/>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10085" name="AutoShape 37"/>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6" name="AutoShape 38"/>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7" name="Line 39"/>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8" name="Line 40"/>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89" name="Line 41"/>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10090" name="Group 42"/>
                  <p:cNvGrpSpPr>
                    <a:grpSpLocks/>
                  </p:cNvGrpSpPr>
                  <p:nvPr/>
                </p:nvGrpSpPr>
                <p:grpSpPr bwMode="auto">
                  <a:xfrm>
                    <a:off x="1692" y="880"/>
                    <a:ext cx="1847" cy="1168"/>
                    <a:chOff x="1692" y="880"/>
                    <a:chExt cx="1847" cy="1168"/>
                  </a:xfrm>
                </p:grpSpPr>
                <p:sp>
                  <p:nvSpPr>
                    <p:cNvPr id="1410091" name="AutoShape 43"/>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2" name="Line 44"/>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3" name="Line 45"/>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0094" name="Group 46"/>
                    <p:cNvGrpSpPr>
                      <a:grpSpLocks/>
                    </p:cNvGrpSpPr>
                    <p:nvPr/>
                  </p:nvGrpSpPr>
                  <p:grpSpPr bwMode="auto">
                    <a:xfrm>
                      <a:off x="1692" y="880"/>
                      <a:ext cx="1847" cy="1168"/>
                      <a:chOff x="1692" y="880"/>
                      <a:chExt cx="1847" cy="1168"/>
                    </a:xfrm>
                  </p:grpSpPr>
                  <p:sp>
                    <p:nvSpPr>
                      <p:cNvPr id="1410095" name="AutoShape 47"/>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6" name="Line 48"/>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7" name="Line 49"/>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8" name="Line 50"/>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099" name="Text Box 51"/>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10100" name="Group 52"/>
                      <p:cNvGrpSpPr>
                        <a:grpSpLocks/>
                      </p:cNvGrpSpPr>
                      <p:nvPr/>
                    </p:nvGrpSpPr>
                    <p:grpSpPr bwMode="auto">
                      <a:xfrm>
                        <a:off x="2419" y="1342"/>
                        <a:ext cx="1120" cy="706"/>
                        <a:chOff x="2419" y="1342"/>
                        <a:chExt cx="1120" cy="706"/>
                      </a:xfrm>
                    </p:grpSpPr>
                    <p:sp>
                      <p:nvSpPr>
                        <p:cNvPr id="1410101" name="AutoShape 53"/>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102" name="Text Box 54"/>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10103" name="Group 55"/>
                <p:cNvGrpSpPr>
                  <a:grpSpLocks/>
                </p:cNvGrpSpPr>
                <p:nvPr/>
              </p:nvGrpSpPr>
              <p:grpSpPr bwMode="auto">
                <a:xfrm>
                  <a:off x="336" y="856"/>
                  <a:ext cx="3458" cy="1182"/>
                  <a:chOff x="336" y="856"/>
                  <a:chExt cx="3458" cy="1182"/>
                </a:xfrm>
              </p:grpSpPr>
              <p:sp>
                <p:nvSpPr>
                  <p:cNvPr id="1410104" name="Line 56"/>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105" name="Line 57"/>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106" name="Line 58"/>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0107" name="Text Box 59"/>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10108" name="Text Box 60"/>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10109" name="Text Box 61"/>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10110" name="Text Box 62"/>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10111" name="Text Box 63"/>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10112" name="Text Box 64"/>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sp>
        <p:nvSpPr>
          <p:cNvPr id="1410113" name="Text Box 65"/>
          <p:cNvSpPr txBox="1">
            <a:spLocks noChangeArrowheads="1"/>
          </p:cNvSpPr>
          <p:nvPr/>
        </p:nvSpPr>
        <p:spPr bwMode="auto">
          <a:xfrm>
            <a:off x="1123950" y="4189413"/>
            <a:ext cx="7154863" cy="2100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buFontTx/>
              <a:buChar char="•"/>
            </a:pPr>
            <a:r>
              <a:rPr lang="en-US" sz="2400"/>
              <a:t>Constraints (first type):</a:t>
            </a:r>
          </a:p>
          <a:p>
            <a:pPr lvl="1" algn="l">
              <a:spcBef>
                <a:spcPct val="50000"/>
              </a:spcBef>
              <a:buFontTx/>
              <a:buChar char="•"/>
            </a:pPr>
            <a:r>
              <a:rPr lang="en-US" sz="2400"/>
              <a:t> r</a:t>
            </a:r>
            <a:r>
              <a:rPr lang="en-US" sz="2400" baseline="-25000"/>
              <a:t>a</a:t>
            </a:r>
            <a:r>
              <a:rPr lang="en-US" sz="2400"/>
              <a:t> - r</a:t>
            </a:r>
            <a:r>
              <a:rPr lang="en-US" sz="2400" baseline="-25000"/>
              <a:t>b</a:t>
            </a:r>
            <a:r>
              <a:rPr lang="en-US" sz="2400"/>
              <a:t> ≤ 1 or equivalently r</a:t>
            </a:r>
            <a:r>
              <a:rPr lang="en-US" sz="2400" baseline="-25000"/>
              <a:t>b</a:t>
            </a:r>
            <a:r>
              <a:rPr lang="en-US" sz="2400"/>
              <a:t> ≥ r</a:t>
            </a:r>
            <a:r>
              <a:rPr lang="en-US" sz="2400" baseline="-25000"/>
              <a:t>a</a:t>
            </a:r>
            <a:r>
              <a:rPr lang="en-US" sz="2400"/>
              <a:t> – 1</a:t>
            </a:r>
          </a:p>
          <a:p>
            <a:pPr lvl="1" algn="l">
              <a:spcBef>
                <a:spcPct val="50000"/>
              </a:spcBef>
              <a:buFontTx/>
              <a:buChar char="•"/>
            </a:pPr>
            <a:r>
              <a:rPr lang="en-US" sz="2400"/>
              <a:t> r</a:t>
            </a:r>
            <a:r>
              <a:rPr lang="en-US" sz="2400" baseline="-25000"/>
              <a:t>c</a:t>
            </a:r>
            <a:r>
              <a:rPr lang="en-US" sz="2400"/>
              <a:t> - r</a:t>
            </a:r>
            <a:r>
              <a:rPr lang="en-US" sz="2400" baseline="-25000"/>
              <a:t>b</a:t>
            </a:r>
            <a:r>
              <a:rPr lang="en-US" sz="2400"/>
              <a:t> ≤ 1 or equivalently  r</a:t>
            </a:r>
            <a:r>
              <a:rPr lang="en-US" sz="2400" baseline="-25000"/>
              <a:t>c</a:t>
            </a:r>
            <a:r>
              <a:rPr lang="en-US" sz="2400"/>
              <a:t> ≥ r</a:t>
            </a:r>
            <a:r>
              <a:rPr lang="en-US" sz="2400" baseline="-25000"/>
              <a:t>b</a:t>
            </a:r>
            <a:r>
              <a:rPr lang="en-US" sz="2400"/>
              <a:t> – 1</a:t>
            </a:r>
          </a:p>
          <a:p>
            <a:pPr lvl="1" algn="l">
              <a:spcBef>
                <a:spcPct val="50000"/>
              </a:spcBef>
              <a:buFontTx/>
              <a:buChar char="•"/>
            </a:pPr>
            <a:r>
              <a:rPr lang="en-US" sz="2400"/>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Footer Placeholder 3"/>
          <p:cNvSpPr>
            <a:spLocks noGrp="1"/>
          </p:cNvSpPr>
          <p:nvPr>
            <p:ph type="ftr" sz="quarter" idx="10"/>
          </p:nvPr>
        </p:nvSpPr>
        <p:spPr/>
        <p:txBody>
          <a:bodyPr/>
          <a:lstStyle/>
          <a:p>
            <a:r>
              <a:rPr lang="en-US"/>
              <a:t>(c) Giovanni De Micheli</a:t>
            </a:r>
          </a:p>
        </p:txBody>
      </p:sp>
      <p:sp>
        <p:nvSpPr>
          <p:cNvPr id="69" name="Slide Number Placeholder 4"/>
          <p:cNvSpPr>
            <a:spLocks noGrp="1"/>
          </p:cNvSpPr>
          <p:nvPr>
            <p:ph type="sldNum" sz="quarter" idx="11"/>
          </p:nvPr>
        </p:nvSpPr>
        <p:spPr/>
        <p:txBody>
          <a:bodyPr/>
          <a:lstStyle/>
          <a:p>
            <a:fld id="{5FD1EE61-9F5B-AD43-84C6-EA0830D75791}" type="slidenum">
              <a:rPr lang="en-US"/>
              <a:pPr/>
              <a:t>48</a:t>
            </a:fld>
            <a:endParaRPr lang="en-US"/>
          </a:p>
        </p:txBody>
      </p:sp>
      <p:sp>
        <p:nvSpPr>
          <p:cNvPr id="1467394" name="Rectangle 2"/>
          <p:cNvSpPr>
            <a:spLocks noGrp="1" noChangeArrowheads="1"/>
          </p:cNvSpPr>
          <p:nvPr>
            <p:ph type="title"/>
          </p:nvPr>
        </p:nvSpPr>
        <p:spPr/>
        <p:txBody>
          <a:bodyPr/>
          <a:lstStyle/>
          <a:p>
            <a:r>
              <a:rPr lang="en-US"/>
              <a:t>Example: constraint graph</a:t>
            </a:r>
            <a:endParaRPr lang="el-GR"/>
          </a:p>
        </p:txBody>
      </p:sp>
      <p:sp>
        <p:nvSpPr>
          <p:cNvPr id="1467395" name="Rectangle 3"/>
          <p:cNvSpPr>
            <a:spLocks noChangeArrowheads="1"/>
          </p:cNvSpPr>
          <p:nvPr/>
        </p:nvSpPr>
        <p:spPr bwMode="auto">
          <a:xfrm>
            <a:off x="2027238" y="4784725"/>
            <a:ext cx="319087" cy="1631950"/>
          </a:xfrm>
          <a:prstGeom prst="rect">
            <a:avLst/>
          </a:prstGeom>
          <a:solidFill>
            <a:srgbClr val="FFFFFF"/>
          </a:solidFill>
          <a:ln w="25400">
            <a:solidFill>
              <a:srgbClr val="FFFFFF"/>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398" name="Text Box 6"/>
          <p:cNvSpPr txBox="1">
            <a:spLocks noChangeArrowheads="1"/>
          </p:cNvSpPr>
          <p:nvPr/>
        </p:nvSpPr>
        <p:spPr bwMode="auto">
          <a:xfrm>
            <a:off x="5897563" y="1517650"/>
            <a:ext cx="549275"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399" name="Text Box 7"/>
          <p:cNvSpPr txBox="1">
            <a:spLocks noChangeArrowheads="1"/>
          </p:cNvSpPr>
          <p:nvPr/>
        </p:nvSpPr>
        <p:spPr bwMode="auto">
          <a:xfrm>
            <a:off x="4818063" y="1276350"/>
            <a:ext cx="549275"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67400" name="Group 8"/>
          <p:cNvGrpSpPr>
            <a:grpSpLocks/>
          </p:cNvGrpSpPr>
          <p:nvPr/>
        </p:nvGrpSpPr>
        <p:grpSpPr bwMode="auto">
          <a:xfrm>
            <a:off x="1695450" y="1058863"/>
            <a:ext cx="5489575" cy="2428875"/>
            <a:chOff x="1120" y="672"/>
            <a:chExt cx="3458" cy="1530"/>
          </a:xfrm>
        </p:grpSpPr>
        <p:grpSp>
          <p:nvGrpSpPr>
            <p:cNvPr id="1467401" name="Group 9"/>
            <p:cNvGrpSpPr>
              <a:grpSpLocks/>
            </p:cNvGrpSpPr>
            <p:nvPr/>
          </p:nvGrpSpPr>
          <p:grpSpPr bwMode="auto">
            <a:xfrm>
              <a:off x="1500" y="672"/>
              <a:ext cx="2932" cy="1530"/>
              <a:chOff x="1500" y="672"/>
              <a:chExt cx="2932" cy="1530"/>
            </a:xfrm>
          </p:grpSpPr>
          <p:sp>
            <p:nvSpPr>
              <p:cNvPr id="1467402" name="Text Box 10"/>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7403" name="Text Box 11"/>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7404" name="Text Box 12"/>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7405" name="Text Box 13"/>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7406" name="Text Box 14"/>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407" name="Text Box 15"/>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408" name="Text Box 16"/>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409" name="Text Box 17"/>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410" name="Text Box 18"/>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7411" name="Text Box 19"/>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7412" name="Text Box 20"/>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7413" name="Text Box 21"/>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7414" name="Text Box 22"/>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7415" name="Text Box 23"/>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7416" name="Text Box 24"/>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7417" name="Text Box 25"/>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7418" name="Text Box 26"/>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67419" name="Group 27"/>
            <p:cNvGrpSpPr>
              <a:grpSpLocks/>
            </p:cNvGrpSpPr>
            <p:nvPr/>
          </p:nvGrpSpPr>
          <p:grpSpPr bwMode="auto">
            <a:xfrm>
              <a:off x="1120" y="856"/>
              <a:ext cx="3458" cy="1207"/>
              <a:chOff x="336" y="856"/>
              <a:chExt cx="3458" cy="1207"/>
            </a:xfrm>
          </p:grpSpPr>
          <p:grpSp>
            <p:nvGrpSpPr>
              <p:cNvPr id="1467420" name="Group 28"/>
              <p:cNvGrpSpPr>
                <a:grpSpLocks/>
              </p:cNvGrpSpPr>
              <p:nvPr/>
            </p:nvGrpSpPr>
            <p:grpSpPr bwMode="auto">
              <a:xfrm>
                <a:off x="602" y="880"/>
                <a:ext cx="2945" cy="1183"/>
                <a:chOff x="594" y="880"/>
                <a:chExt cx="2945" cy="1183"/>
              </a:xfrm>
            </p:grpSpPr>
            <p:grpSp>
              <p:nvGrpSpPr>
                <p:cNvPr id="1467421" name="Group 29"/>
                <p:cNvGrpSpPr>
                  <a:grpSpLocks/>
                </p:cNvGrpSpPr>
                <p:nvPr/>
              </p:nvGrpSpPr>
              <p:grpSpPr bwMode="auto">
                <a:xfrm>
                  <a:off x="594" y="890"/>
                  <a:ext cx="2379" cy="1173"/>
                  <a:chOff x="594" y="890"/>
                  <a:chExt cx="2379" cy="1173"/>
                </a:xfrm>
              </p:grpSpPr>
              <p:grpSp>
                <p:nvGrpSpPr>
                  <p:cNvPr id="1467422" name="Group 30"/>
                  <p:cNvGrpSpPr>
                    <a:grpSpLocks/>
                  </p:cNvGrpSpPr>
                  <p:nvPr/>
                </p:nvGrpSpPr>
                <p:grpSpPr bwMode="auto">
                  <a:xfrm>
                    <a:off x="1122" y="1754"/>
                    <a:ext cx="1851" cy="309"/>
                    <a:chOff x="1098" y="898"/>
                    <a:chExt cx="1851" cy="309"/>
                  </a:xfrm>
                </p:grpSpPr>
                <p:sp>
                  <p:nvSpPr>
                    <p:cNvPr id="1467423" name="AutoShape 31"/>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24" name="AutoShape 32"/>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25" name="AutoShape 33"/>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7426" name="AutoShape 34"/>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27" name="AutoShape 35"/>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28" name="Line 36"/>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29" name="Line 37"/>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0" name="Line 38"/>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7431" name="Group 39"/>
                <p:cNvGrpSpPr>
                  <a:grpSpLocks/>
                </p:cNvGrpSpPr>
                <p:nvPr/>
              </p:nvGrpSpPr>
              <p:grpSpPr bwMode="auto">
                <a:xfrm>
                  <a:off x="1692" y="880"/>
                  <a:ext cx="1847" cy="1168"/>
                  <a:chOff x="1692" y="880"/>
                  <a:chExt cx="1847" cy="1168"/>
                </a:xfrm>
              </p:grpSpPr>
              <p:sp>
                <p:nvSpPr>
                  <p:cNvPr id="1467432" name="AutoShape 40"/>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3" name="Line 41"/>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4" name="Line 42"/>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67435" name="Group 43"/>
                  <p:cNvGrpSpPr>
                    <a:grpSpLocks/>
                  </p:cNvGrpSpPr>
                  <p:nvPr/>
                </p:nvGrpSpPr>
                <p:grpSpPr bwMode="auto">
                  <a:xfrm>
                    <a:off x="1692" y="880"/>
                    <a:ext cx="1847" cy="1168"/>
                    <a:chOff x="1692" y="880"/>
                    <a:chExt cx="1847" cy="1168"/>
                  </a:xfrm>
                </p:grpSpPr>
                <p:sp>
                  <p:nvSpPr>
                    <p:cNvPr id="1467436" name="AutoShape 44"/>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7" name="Line 45"/>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8" name="Line 46"/>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39" name="Line 47"/>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40" name="Text Box 48"/>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f</a:t>
                      </a:r>
                    </a:p>
                  </p:txBody>
                </p:sp>
                <p:grpSp>
                  <p:nvGrpSpPr>
                    <p:cNvPr id="1467441" name="Group 49"/>
                    <p:cNvGrpSpPr>
                      <a:grpSpLocks/>
                    </p:cNvGrpSpPr>
                    <p:nvPr/>
                  </p:nvGrpSpPr>
                  <p:grpSpPr bwMode="auto">
                    <a:xfrm>
                      <a:off x="2419" y="1342"/>
                      <a:ext cx="1120" cy="706"/>
                      <a:chOff x="2419" y="1342"/>
                      <a:chExt cx="1120" cy="706"/>
                    </a:xfrm>
                  </p:grpSpPr>
                  <p:sp>
                    <p:nvSpPr>
                      <p:cNvPr id="1467442" name="AutoShape 50"/>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43" name="Text Box 51"/>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c</a:t>
                        </a:r>
                      </a:p>
                    </p:txBody>
                  </p:sp>
                </p:grpSp>
              </p:grpSp>
            </p:grpSp>
          </p:grpSp>
          <p:grpSp>
            <p:nvGrpSpPr>
              <p:cNvPr id="1467444" name="Group 52"/>
              <p:cNvGrpSpPr>
                <a:grpSpLocks/>
              </p:cNvGrpSpPr>
              <p:nvPr/>
            </p:nvGrpSpPr>
            <p:grpSpPr bwMode="auto">
              <a:xfrm>
                <a:off x="336" y="856"/>
                <a:ext cx="3458" cy="1182"/>
                <a:chOff x="336" y="856"/>
                <a:chExt cx="3458" cy="1182"/>
              </a:xfrm>
            </p:grpSpPr>
            <p:sp>
              <p:nvSpPr>
                <p:cNvPr id="1467445" name="Line 53"/>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46" name="Line 54"/>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47" name="Line 55"/>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48" name="Text Box 56"/>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h</a:t>
                  </a:r>
                </a:p>
              </p:txBody>
            </p:sp>
            <p:sp>
              <p:nvSpPr>
                <p:cNvPr id="1467449" name="Text Box 57"/>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g</a:t>
                  </a:r>
                </a:p>
              </p:txBody>
            </p:sp>
            <p:sp>
              <p:nvSpPr>
                <p:cNvPr id="1467450" name="Text Box 58"/>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e</a:t>
                  </a:r>
                </a:p>
              </p:txBody>
            </p:sp>
            <p:sp>
              <p:nvSpPr>
                <p:cNvPr id="1467451" name="Text Box 59"/>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d</a:t>
                  </a:r>
                </a:p>
              </p:txBody>
            </p:sp>
            <p:sp>
              <p:nvSpPr>
                <p:cNvPr id="1467452" name="Text Box 60"/>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b</a:t>
                  </a:r>
                </a:p>
              </p:txBody>
            </p:sp>
            <p:sp>
              <p:nvSpPr>
                <p:cNvPr id="1467453" name="Text Box 61"/>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a</a:t>
                  </a:r>
                </a:p>
              </p:txBody>
            </p:sp>
          </p:grpSp>
        </p:grpSp>
      </p:grpSp>
      <p:sp>
        <p:nvSpPr>
          <p:cNvPr id="1467454" name="Text Box 62"/>
          <p:cNvSpPr txBox="1">
            <a:spLocks noChangeArrowheads="1"/>
          </p:cNvSpPr>
          <p:nvPr/>
        </p:nvSpPr>
        <p:spPr bwMode="auto">
          <a:xfrm>
            <a:off x="1123950" y="4189413"/>
            <a:ext cx="7154863" cy="21002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spcBef>
                <a:spcPct val="50000"/>
              </a:spcBef>
              <a:buFontTx/>
              <a:buChar char="•"/>
            </a:pPr>
            <a:r>
              <a:rPr lang="en-US" sz="2400"/>
              <a:t>Constraints (first type):</a:t>
            </a:r>
          </a:p>
          <a:p>
            <a:pPr lvl="1" algn="l">
              <a:spcBef>
                <a:spcPct val="50000"/>
              </a:spcBef>
              <a:buFontTx/>
              <a:buChar char="•"/>
            </a:pPr>
            <a:r>
              <a:rPr lang="en-US" sz="2400"/>
              <a:t> r</a:t>
            </a:r>
            <a:r>
              <a:rPr lang="en-US" sz="2400" baseline="-25000"/>
              <a:t>a</a:t>
            </a:r>
            <a:r>
              <a:rPr lang="en-US" sz="2400"/>
              <a:t> - r</a:t>
            </a:r>
            <a:r>
              <a:rPr lang="en-US" sz="2400" baseline="-25000"/>
              <a:t>b</a:t>
            </a:r>
            <a:r>
              <a:rPr lang="en-US" sz="2400"/>
              <a:t> ≤ 1 or equivalently r</a:t>
            </a:r>
            <a:r>
              <a:rPr lang="en-US" sz="2400" baseline="-25000"/>
              <a:t>b</a:t>
            </a:r>
            <a:r>
              <a:rPr lang="en-US" sz="2400"/>
              <a:t> ≥ r</a:t>
            </a:r>
            <a:r>
              <a:rPr lang="en-US" sz="2400" baseline="-25000"/>
              <a:t>a</a:t>
            </a:r>
            <a:r>
              <a:rPr lang="en-US" sz="2400"/>
              <a:t> – 1</a:t>
            </a:r>
          </a:p>
          <a:p>
            <a:pPr lvl="1" algn="l">
              <a:spcBef>
                <a:spcPct val="50000"/>
              </a:spcBef>
              <a:buFontTx/>
              <a:buChar char="•"/>
            </a:pPr>
            <a:r>
              <a:rPr lang="en-US" sz="2400"/>
              <a:t> r</a:t>
            </a:r>
            <a:r>
              <a:rPr lang="en-US" sz="2400" baseline="-25000"/>
              <a:t>c</a:t>
            </a:r>
            <a:r>
              <a:rPr lang="en-US" sz="2400"/>
              <a:t> - r</a:t>
            </a:r>
            <a:r>
              <a:rPr lang="en-US" sz="2400" baseline="-25000"/>
              <a:t>b</a:t>
            </a:r>
            <a:r>
              <a:rPr lang="en-US" sz="2400"/>
              <a:t> ≤ 1 or equivalently  r</a:t>
            </a:r>
            <a:r>
              <a:rPr lang="en-US" sz="2400" baseline="-25000"/>
              <a:t>c</a:t>
            </a:r>
            <a:r>
              <a:rPr lang="en-US" sz="2400"/>
              <a:t> ≥ r</a:t>
            </a:r>
            <a:r>
              <a:rPr lang="en-US" sz="2400" baseline="-25000"/>
              <a:t>b</a:t>
            </a:r>
            <a:r>
              <a:rPr lang="en-US" sz="2400"/>
              <a:t> – 1</a:t>
            </a:r>
          </a:p>
          <a:p>
            <a:pPr lvl="1" algn="l">
              <a:spcBef>
                <a:spcPct val="50000"/>
              </a:spcBef>
              <a:buFontTx/>
              <a:buChar char="•"/>
            </a:pPr>
            <a:r>
              <a:rPr lang="en-US" sz="2400"/>
              <a:t> …</a:t>
            </a:r>
          </a:p>
        </p:txBody>
      </p:sp>
      <p:grpSp>
        <p:nvGrpSpPr>
          <p:cNvPr id="1467455" name="Group 63"/>
          <p:cNvGrpSpPr>
            <a:grpSpLocks/>
          </p:cNvGrpSpPr>
          <p:nvPr/>
        </p:nvGrpSpPr>
        <p:grpSpPr bwMode="auto">
          <a:xfrm>
            <a:off x="6389688" y="4506913"/>
            <a:ext cx="2298700" cy="649287"/>
            <a:chOff x="3449" y="2542"/>
            <a:chExt cx="1448" cy="409"/>
          </a:xfrm>
        </p:grpSpPr>
        <p:sp>
          <p:nvSpPr>
            <p:cNvPr id="1467456" name="Oval 64"/>
            <p:cNvSpPr>
              <a:spLocks noChangeArrowheads="1"/>
            </p:cNvSpPr>
            <p:nvPr/>
          </p:nvSpPr>
          <p:spPr bwMode="auto">
            <a:xfrm>
              <a:off x="4622" y="2680"/>
              <a:ext cx="275" cy="265"/>
            </a:xfrm>
            <a:prstGeom prst="ellipse">
              <a:avLst/>
            </a:prstGeom>
            <a:solidFill>
              <a:srgbClr val="FFFFFF"/>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57" name="Oval 65"/>
            <p:cNvSpPr>
              <a:spLocks noChangeArrowheads="1"/>
            </p:cNvSpPr>
            <p:nvPr/>
          </p:nvSpPr>
          <p:spPr bwMode="auto">
            <a:xfrm>
              <a:off x="3449" y="2686"/>
              <a:ext cx="275" cy="265"/>
            </a:xfrm>
            <a:prstGeom prst="ellipse">
              <a:avLst/>
            </a:prstGeom>
            <a:solidFill>
              <a:srgbClr val="FFFFFF"/>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7458" name="Text Box 66"/>
            <p:cNvSpPr txBox="1">
              <a:spLocks noChangeArrowheads="1"/>
            </p:cNvSpPr>
            <p:nvPr/>
          </p:nvSpPr>
          <p:spPr bwMode="auto">
            <a:xfrm>
              <a:off x="3483" y="2666"/>
              <a:ext cx="214" cy="2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a:solidFill>
                    <a:schemeClr val="tx2"/>
                  </a:solidFill>
                </a:rPr>
                <a:t>r</a:t>
              </a:r>
              <a:r>
                <a:rPr lang="en-US" sz="2000" baseline="-25000">
                  <a:solidFill>
                    <a:schemeClr val="tx2"/>
                  </a:solidFill>
                </a:rPr>
                <a:t>a</a:t>
              </a:r>
            </a:p>
          </p:txBody>
        </p:sp>
        <p:sp>
          <p:nvSpPr>
            <p:cNvPr id="1467459" name="Text Box 67"/>
            <p:cNvSpPr txBox="1">
              <a:spLocks noChangeArrowheads="1"/>
            </p:cNvSpPr>
            <p:nvPr/>
          </p:nvSpPr>
          <p:spPr bwMode="auto">
            <a:xfrm>
              <a:off x="4665" y="2681"/>
              <a:ext cx="219" cy="2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a:solidFill>
                    <a:schemeClr val="tx2"/>
                  </a:solidFill>
                </a:rPr>
                <a:t>r</a:t>
              </a:r>
              <a:r>
                <a:rPr lang="en-US" sz="2000" baseline="-25000">
                  <a:solidFill>
                    <a:schemeClr val="tx2"/>
                  </a:solidFill>
                </a:rPr>
                <a:t>b</a:t>
              </a:r>
            </a:p>
          </p:txBody>
        </p:sp>
        <p:sp>
          <p:nvSpPr>
            <p:cNvPr id="1467460" name="Text Box 68"/>
            <p:cNvSpPr txBox="1">
              <a:spLocks noChangeArrowheads="1"/>
            </p:cNvSpPr>
            <p:nvPr/>
          </p:nvSpPr>
          <p:spPr bwMode="auto">
            <a:xfrm>
              <a:off x="3966" y="2542"/>
              <a:ext cx="221" cy="23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chemeClr val="tx2"/>
                  </a:solidFill>
                </a:rPr>
                <a:t>-1</a:t>
              </a:r>
              <a:endParaRPr lang="en-US" sz="1800" baseline="-25000">
                <a:solidFill>
                  <a:schemeClr val="tx2"/>
                </a:solidFill>
              </a:endParaRPr>
            </a:p>
          </p:txBody>
        </p:sp>
        <p:sp>
          <p:nvSpPr>
            <p:cNvPr id="1467461" name="Line 69"/>
            <p:cNvSpPr>
              <a:spLocks noChangeShapeType="1"/>
            </p:cNvSpPr>
            <p:nvPr/>
          </p:nvSpPr>
          <p:spPr bwMode="auto">
            <a:xfrm>
              <a:off x="3721" y="2807"/>
              <a:ext cx="887"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7E01756-16F2-9F42-A724-3974336F048B}" type="slidenum">
              <a:rPr lang="en-US"/>
              <a:pPr/>
              <a:t>49</a:t>
            </a:fld>
            <a:endParaRPr lang="en-US"/>
          </a:p>
        </p:txBody>
      </p:sp>
      <p:sp>
        <p:nvSpPr>
          <p:cNvPr id="1413122" name="Rectangle 2"/>
          <p:cNvSpPr>
            <a:spLocks noGrp="1" noChangeArrowheads="1"/>
          </p:cNvSpPr>
          <p:nvPr>
            <p:ph type="title"/>
          </p:nvPr>
        </p:nvSpPr>
        <p:spPr/>
        <p:txBody>
          <a:bodyPr/>
          <a:lstStyle/>
          <a:p>
            <a:r>
              <a:rPr lang="en-US"/>
              <a:t>Example</a:t>
            </a:r>
          </a:p>
        </p:txBody>
      </p:sp>
      <p:sp>
        <p:nvSpPr>
          <p:cNvPr id="1413123" name="Rectangle 3"/>
          <p:cNvSpPr>
            <a:spLocks noGrp="1" noChangeArrowheads="1"/>
          </p:cNvSpPr>
          <p:nvPr>
            <p:ph type="body" idx="1"/>
          </p:nvPr>
        </p:nvSpPr>
        <p:spPr/>
        <p:txBody>
          <a:bodyPr/>
          <a:lstStyle/>
          <a:p>
            <a:pPr>
              <a:lnSpc>
                <a:spcPct val="105000"/>
              </a:lnSpc>
            </a:pPr>
            <a:r>
              <a:rPr lang="en-US" sz="2400"/>
              <a:t>Sort elements of </a:t>
            </a:r>
            <a:r>
              <a:rPr lang="en-US" sz="2400">
                <a:solidFill>
                  <a:schemeClr val="tx2"/>
                </a:solidFill>
              </a:rPr>
              <a:t>D:</a:t>
            </a:r>
          </a:p>
          <a:p>
            <a:pPr lvl="1">
              <a:lnSpc>
                <a:spcPct val="90000"/>
              </a:lnSpc>
            </a:pPr>
            <a:r>
              <a:rPr lang="en-US" sz="2000">
                <a:solidFill>
                  <a:schemeClr val="tx2"/>
                </a:solidFill>
              </a:rPr>
              <a:t>33,30,27,26,24,23,21,20,19,17,16,14,13,12,10,9,7,6,3</a:t>
            </a:r>
          </a:p>
          <a:p>
            <a:pPr>
              <a:lnSpc>
                <a:spcPct val="105000"/>
              </a:lnSpc>
            </a:pPr>
            <a:r>
              <a:rPr lang="en-US" sz="2400"/>
              <a:t>Select</a:t>
            </a:r>
            <a:r>
              <a:rPr lang="en-US" sz="2400">
                <a:solidFill>
                  <a:schemeClr val="tx2"/>
                </a:solidFill>
              </a:rPr>
              <a:t> </a:t>
            </a:r>
            <a:r>
              <a:rPr lang="el-GR" sz="2400">
                <a:solidFill>
                  <a:schemeClr val="tx2"/>
                </a:solidFill>
                <a:latin typeface="Lucida Grande" charset="0"/>
              </a:rPr>
              <a:t>φ</a:t>
            </a:r>
            <a:r>
              <a:rPr lang="en-US" sz="2400">
                <a:solidFill>
                  <a:schemeClr val="tx2"/>
                </a:solidFill>
              </a:rPr>
              <a:t> = 19</a:t>
            </a:r>
          </a:p>
          <a:p>
            <a:pPr lvl="1">
              <a:lnSpc>
                <a:spcPct val="90000"/>
              </a:lnSpc>
            </a:pPr>
            <a:r>
              <a:rPr lang="en-US" sz="2000">
                <a:solidFill>
                  <a:schemeClr val="tx2"/>
                </a:solidFill>
              </a:rPr>
              <a:t>33,30,27,26,24,23,21,20,</a:t>
            </a:r>
            <a:r>
              <a:rPr lang="en-US" sz="2000">
                <a:solidFill>
                  <a:srgbClr val="FF6600"/>
                </a:solidFill>
              </a:rPr>
              <a:t>19</a:t>
            </a:r>
            <a:r>
              <a:rPr lang="en-US" sz="2000">
                <a:solidFill>
                  <a:schemeClr val="tx2"/>
                </a:solidFill>
              </a:rPr>
              <a:t>,17,16,14,13,12,10,9,7,6,3</a:t>
            </a:r>
          </a:p>
          <a:p>
            <a:pPr lvl="1">
              <a:lnSpc>
                <a:spcPct val="90000"/>
              </a:lnSpc>
            </a:pPr>
            <a:r>
              <a:rPr lang="en-US" sz="2000"/>
              <a:t>Pass: legal retiming found</a:t>
            </a:r>
          </a:p>
          <a:p>
            <a:pPr>
              <a:lnSpc>
                <a:spcPct val="105000"/>
              </a:lnSpc>
            </a:pPr>
            <a:r>
              <a:rPr lang="en-US" sz="2400"/>
              <a:t>Select </a:t>
            </a:r>
            <a:r>
              <a:rPr lang="el-GR" sz="2400">
                <a:solidFill>
                  <a:schemeClr val="tx2"/>
                </a:solidFill>
                <a:latin typeface="Lucida Grande" charset="0"/>
              </a:rPr>
              <a:t>φ</a:t>
            </a:r>
            <a:r>
              <a:rPr lang="en-US" sz="2400">
                <a:solidFill>
                  <a:schemeClr val="tx2"/>
                </a:solidFill>
              </a:rPr>
              <a:t> = 13</a:t>
            </a:r>
          </a:p>
          <a:p>
            <a:pPr lvl="1">
              <a:lnSpc>
                <a:spcPct val="90000"/>
              </a:lnSpc>
            </a:pPr>
            <a:r>
              <a:rPr lang="en-US" sz="2000">
                <a:solidFill>
                  <a:schemeClr val="tx2"/>
                </a:solidFill>
              </a:rPr>
              <a:t>33,30,27,26,24,23,21,20,19,17,16,14,</a:t>
            </a:r>
            <a:r>
              <a:rPr lang="en-US" sz="2000">
                <a:solidFill>
                  <a:srgbClr val="FF6600"/>
                </a:solidFill>
              </a:rPr>
              <a:t>13</a:t>
            </a:r>
            <a:r>
              <a:rPr lang="en-US" sz="2000">
                <a:solidFill>
                  <a:schemeClr val="tx2"/>
                </a:solidFill>
              </a:rPr>
              <a:t>,12,10,9,7,6,3</a:t>
            </a:r>
          </a:p>
          <a:p>
            <a:pPr lvl="1">
              <a:lnSpc>
                <a:spcPct val="90000"/>
              </a:lnSpc>
            </a:pPr>
            <a:r>
              <a:rPr lang="en-US" sz="2000"/>
              <a:t>Pass: legal retiming found</a:t>
            </a:r>
          </a:p>
          <a:p>
            <a:pPr>
              <a:lnSpc>
                <a:spcPct val="105000"/>
              </a:lnSpc>
            </a:pPr>
            <a:r>
              <a:rPr lang="en-US" sz="2400"/>
              <a:t>Select </a:t>
            </a:r>
            <a:r>
              <a:rPr lang="el-GR" sz="2400">
                <a:solidFill>
                  <a:schemeClr val="tx2"/>
                </a:solidFill>
                <a:latin typeface="Lucida Grande" charset="0"/>
              </a:rPr>
              <a:t>φ</a:t>
            </a:r>
            <a:r>
              <a:rPr lang="en-US" sz="2400">
                <a:solidFill>
                  <a:schemeClr val="tx2"/>
                </a:solidFill>
              </a:rPr>
              <a:t> &lt; 13</a:t>
            </a:r>
          </a:p>
          <a:p>
            <a:pPr lvl="1">
              <a:lnSpc>
                <a:spcPct val="90000"/>
              </a:lnSpc>
            </a:pPr>
            <a:r>
              <a:rPr lang="en-US" sz="2000">
                <a:solidFill>
                  <a:schemeClr val="tx2"/>
                </a:solidFill>
              </a:rPr>
              <a:t>33,30,27,26,24,23,21,20,19,17,16,14,</a:t>
            </a:r>
            <a:r>
              <a:rPr lang="en-US" sz="2000">
                <a:solidFill>
                  <a:schemeClr val="bg2"/>
                </a:solidFill>
              </a:rPr>
              <a:t>13</a:t>
            </a:r>
            <a:r>
              <a:rPr lang="en-US" sz="2000">
                <a:solidFill>
                  <a:schemeClr val="tx2"/>
                </a:solidFill>
              </a:rPr>
              <a:t>,</a:t>
            </a:r>
            <a:r>
              <a:rPr lang="en-US" sz="2000">
                <a:solidFill>
                  <a:srgbClr val="FF6600"/>
                </a:solidFill>
              </a:rPr>
              <a:t>12,10,9,</a:t>
            </a:r>
            <a:r>
              <a:rPr lang="en-US" sz="2000">
                <a:solidFill>
                  <a:schemeClr val="bg2"/>
                </a:solidFill>
              </a:rPr>
              <a:t>7,6,3</a:t>
            </a:r>
          </a:p>
          <a:p>
            <a:pPr lvl="1">
              <a:lnSpc>
                <a:spcPct val="90000"/>
              </a:lnSpc>
            </a:pPr>
            <a:r>
              <a:rPr lang="en-US" sz="2000"/>
              <a:t>Fail: no legal retiming found	</a:t>
            </a:r>
          </a:p>
          <a:p>
            <a:pPr>
              <a:lnSpc>
                <a:spcPct val="100000"/>
              </a:lnSpc>
            </a:pPr>
            <a:r>
              <a:rPr lang="en-US" sz="2400"/>
              <a:t>Fastest cycle time</a:t>
            </a:r>
            <a:r>
              <a:rPr lang="en-US" sz="2400">
                <a:solidFill>
                  <a:schemeClr val="tx2"/>
                </a:solidFill>
              </a:rPr>
              <a:t> </a:t>
            </a:r>
            <a:r>
              <a:rPr lang="en-US" sz="2400"/>
              <a:t>is</a:t>
            </a:r>
            <a:r>
              <a:rPr lang="en-US" sz="2400">
                <a:solidFill>
                  <a:schemeClr val="tx2"/>
                </a:solidFill>
              </a:rPr>
              <a:t> </a:t>
            </a:r>
            <a:r>
              <a:rPr lang="el-GR" sz="2400">
                <a:solidFill>
                  <a:schemeClr val="tx2"/>
                </a:solidFill>
                <a:latin typeface="Lucida Grande" charset="0"/>
              </a:rPr>
              <a:t>φ</a:t>
            </a:r>
            <a:r>
              <a:rPr lang="en-US" sz="2400">
                <a:solidFill>
                  <a:schemeClr val="tx2"/>
                </a:solidFill>
              </a:rPr>
              <a:t> = 13. </a:t>
            </a:r>
            <a:r>
              <a:rPr lang="en-US" sz="2400"/>
              <a:t>Corresponding retiming vector is used</a:t>
            </a:r>
          </a:p>
          <a:p>
            <a:pPr>
              <a:lnSpc>
                <a:spcPct val="105000"/>
              </a:lnSpc>
            </a:pPr>
            <a:endParaRPr lang="en-US" sz="2400">
              <a:solidFill>
                <a:schemeClr val="tx2"/>
              </a:solidFill>
            </a:endParaRPr>
          </a:p>
          <a:p>
            <a:pPr>
              <a:lnSpc>
                <a:spcPct val="105000"/>
              </a:lnSpc>
            </a:pPr>
            <a:endParaRPr lang="en-US" sz="2400">
              <a:solidFill>
                <a:schemeClr val="tx2"/>
              </a:solidFill>
            </a:endParaRPr>
          </a:p>
          <a:p>
            <a:pPr>
              <a:lnSpc>
                <a:spcPct val="105000"/>
              </a:lnSpc>
            </a:pPr>
            <a:endParaRPr lang="en-US" sz="2400">
              <a:solidFill>
                <a:schemeClr val="tx2"/>
              </a:solidFill>
            </a:endParaRPr>
          </a:p>
          <a:p>
            <a:pPr lvl="1">
              <a:lnSpc>
                <a:spcPct val="90000"/>
              </a:lnSpc>
            </a:pPr>
            <a:endParaRPr lang="en-US" sz="2000">
              <a:solidFill>
                <a:schemeClr val="tx2"/>
              </a:solidFill>
            </a:endParaRPr>
          </a:p>
          <a:p>
            <a:pPr lvl="1">
              <a:lnSpc>
                <a:spcPct val="90000"/>
              </a:lnSpc>
            </a:pPr>
            <a:endParaRPr lang="el-GR" sz="200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31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2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1312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1312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1312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13123">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1312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1312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13123">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4131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505238B-A26B-C34A-BC6C-28841B01DE7A}" type="slidenum">
              <a:rPr lang="en-US"/>
              <a:pPr/>
              <a:t>5</a:t>
            </a:fld>
            <a:endParaRPr lang="en-US"/>
          </a:p>
        </p:txBody>
      </p:sp>
      <p:sp>
        <p:nvSpPr>
          <p:cNvPr id="1353730" name="Rectangle 2"/>
          <p:cNvSpPr>
            <a:spLocks noGrp="1" noChangeArrowheads="1"/>
          </p:cNvSpPr>
          <p:nvPr>
            <p:ph type="title"/>
          </p:nvPr>
        </p:nvSpPr>
        <p:spPr/>
        <p:txBody>
          <a:bodyPr/>
          <a:lstStyle/>
          <a:p>
            <a:r>
              <a:rPr lang="en-US"/>
              <a:t>Modeling synchronous circuits</a:t>
            </a:r>
            <a:br>
              <a:rPr lang="en-US"/>
            </a:br>
            <a:endParaRPr lang="en-US"/>
          </a:p>
        </p:txBody>
      </p:sp>
      <p:sp>
        <p:nvSpPr>
          <p:cNvPr id="1353731" name="Rectangle 3"/>
          <p:cNvSpPr>
            <a:spLocks noGrp="1" noChangeArrowheads="1"/>
          </p:cNvSpPr>
          <p:nvPr>
            <p:ph type="body" idx="1"/>
          </p:nvPr>
        </p:nvSpPr>
        <p:spPr/>
        <p:txBody>
          <a:bodyPr/>
          <a:lstStyle/>
          <a:p>
            <a:pPr>
              <a:lnSpc>
                <a:spcPct val="115000"/>
              </a:lnSpc>
            </a:pPr>
            <a:r>
              <a:rPr lang="en-US">
                <a:solidFill>
                  <a:schemeClr val="tx2"/>
                </a:solidFill>
              </a:rPr>
              <a:t>State-based</a:t>
            </a:r>
            <a:r>
              <a:rPr lang="en-US"/>
              <a:t> model:</a:t>
            </a:r>
          </a:p>
          <a:p>
            <a:pPr lvl="1">
              <a:lnSpc>
                <a:spcPct val="100000"/>
              </a:lnSpc>
            </a:pPr>
            <a:r>
              <a:rPr lang="en-US"/>
              <a:t>Model circuits as </a:t>
            </a:r>
            <a:r>
              <a:rPr lang="en-US">
                <a:solidFill>
                  <a:schemeClr val="tx2"/>
                </a:solidFill>
              </a:rPr>
              <a:t>finite-state machines (FSMs)</a:t>
            </a:r>
          </a:p>
          <a:p>
            <a:pPr lvl="1">
              <a:lnSpc>
                <a:spcPct val="100000"/>
              </a:lnSpc>
            </a:pPr>
            <a:r>
              <a:rPr lang="en-US"/>
              <a:t>Represent by state tables/diagrams</a:t>
            </a:r>
          </a:p>
          <a:p>
            <a:pPr lvl="1">
              <a:lnSpc>
                <a:spcPct val="100000"/>
              </a:lnSpc>
            </a:pPr>
            <a:r>
              <a:rPr lang="en-US"/>
              <a:t>Apply exact/heuristic algorithms for:</a:t>
            </a:r>
          </a:p>
          <a:p>
            <a:pPr lvl="2">
              <a:lnSpc>
                <a:spcPct val="80000"/>
              </a:lnSpc>
            </a:pPr>
            <a:r>
              <a:rPr lang="en-US"/>
              <a:t>State minimization</a:t>
            </a:r>
          </a:p>
          <a:p>
            <a:pPr lvl="2">
              <a:lnSpc>
                <a:spcPct val="80000"/>
              </a:lnSpc>
            </a:pPr>
            <a:r>
              <a:rPr lang="en-US"/>
              <a:t>State encoding</a:t>
            </a:r>
          </a:p>
          <a:p>
            <a:pPr>
              <a:lnSpc>
                <a:spcPct val="115000"/>
              </a:lnSpc>
            </a:pPr>
            <a:r>
              <a:rPr lang="en-US">
                <a:solidFill>
                  <a:schemeClr val="tx2"/>
                </a:solidFill>
              </a:rPr>
              <a:t>Structural</a:t>
            </a:r>
            <a:r>
              <a:rPr lang="en-US"/>
              <a:t> model</a:t>
            </a:r>
          </a:p>
          <a:p>
            <a:pPr lvl="1">
              <a:lnSpc>
                <a:spcPct val="100000"/>
              </a:lnSpc>
            </a:pPr>
            <a:r>
              <a:rPr lang="en-US"/>
              <a:t>Represent circuit by </a:t>
            </a:r>
            <a:r>
              <a:rPr lang="en-US">
                <a:solidFill>
                  <a:schemeClr val="tx2"/>
                </a:solidFill>
              </a:rPr>
              <a:t>synchronous logic network</a:t>
            </a:r>
          </a:p>
          <a:p>
            <a:pPr lvl="1">
              <a:lnSpc>
                <a:spcPct val="100000"/>
              </a:lnSpc>
            </a:pPr>
            <a:r>
              <a:rPr lang="en-US"/>
              <a:t>Apply</a:t>
            </a:r>
          </a:p>
          <a:p>
            <a:pPr lvl="2">
              <a:lnSpc>
                <a:spcPct val="80000"/>
              </a:lnSpc>
            </a:pPr>
            <a:r>
              <a:rPr lang="en-US"/>
              <a:t>Retiming</a:t>
            </a:r>
          </a:p>
          <a:p>
            <a:pPr lvl="2">
              <a:lnSpc>
                <a:spcPct val="80000"/>
              </a:lnSpc>
            </a:pPr>
            <a:r>
              <a:rPr lang="en-US"/>
              <a:t>Logic transformations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53731">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3731">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5373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3731">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373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ooter Placeholder 4"/>
          <p:cNvSpPr>
            <a:spLocks noGrp="1"/>
          </p:cNvSpPr>
          <p:nvPr>
            <p:ph type="ftr" sz="quarter" idx="10"/>
          </p:nvPr>
        </p:nvSpPr>
        <p:spPr/>
        <p:txBody>
          <a:bodyPr/>
          <a:lstStyle/>
          <a:p>
            <a:r>
              <a:rPr lang="en-US"/>
              <a:t>(c) Giovanni De Micheli</a:t>
            </a:r>
          </a:p>
        </p:txBody>
      </p:sp>
      <p:sp>
        <p:nvSpPr>
          <p:cNvPr id="76" name="Slide Number Placeholder 5"/>
          <p:cNvSpPr>
            <a:spLocks noGrp="1"/>
          </p:cNvSpPr>
          <p:nvPr>
            <p:ph type="sldNum" sz="quarter" idx="11"/>
          </p:nvPr>
        </p:nvSpPr>
        <p:spPr/>
        <p:txBody>
          <a:bodyPr/>
          <a:lstStyle/>
          <a:p>
            <a:fld id="{58C4CFC3-37D6-DE4F-B824-388990778A0E}" type="slidenum">
              <a:rPr lang="en-US"/>
              <a:pPr/>
              <a:t>50</a:t>
            </a:fld>
            <a:endParaRPr lang="en-US"/>
          </a:p>
        </p:txBody>
      </p:sp>
      <p:sp>
        <p:nvSpPr>
          <p:cNvPr id="1412098" name="Rectangle 2"/>
          <p:cNvSpPr>
            <a:spLocks noGrp="1" noChangeArrowheads="1"/>
          </p:cNvSpPr>
          <p:nvPr>
            <p:ph type="title"/>
          </p:nvPr>
        </p:nvSpPr>
        <p:spPr/>
        <p:txBody>
          <a:bodyPr/>
          <a:lstStyle/>
          <a:p>
            <a:r>
              <a:rPr lang="en-US"/>
              <a:t>Example  </a:t>
            </a:r>
            <a:r>
              <a:rPr lang="el-GR">
                <a:latin typeface="Lucida Grande" charset="0"/>
              </a:rPr>
              <a:t>φ</a:t>
            </a:r>
            <a:r>
              <a:rPr lang="en-US"/>
              <a:t> = 13</a:t>
            </a:r>
            <a:endParaRPr lang="el-GR"/>
          </a:p>
        </p:txBody>
      </p:sp>
      <p:sp>
        <p:nvSpPr>
          <p:cNvPr id="1412100" name="Rectangle 4"/>
          <p:cNvSpPr>
            <a:spLocks noChangeArrowheads="1"/>
          </p:cNvSpPr>
          <p:nvPr/>
        </p:nvSpPr>
        <p:spPr bwMode="auto">
          <a:xfrm>
            <a:off x="2027238" y="4784725"/>
            <a:ext cx="319087" cy="1631950"/>
          </a:xfrm>
          <a:prstGeom prst="rect">
            <a:avLst/>
          </a:prstGeom>
          <a:solidFill>
            <a:srgbClr val="FFFFFF"/>
          </a:solidFill>
          <a:ln w="25400">
            <a:solidFill>
              <a:srgbClr val="FFFFFF"/>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1412104" name="Picture 8"/>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249238" y="1539875"/>
            <a:ext cx="4776787" cy="2606675"/>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grpSp>
        <p:nvGrpSpPr>
          <p:cNvPr id="1412304" name="Group 208"/>
          <p:cNvGrpSpPr>
            <a:grpSpLocks/>
          </p:cNvGrpSpPr>
          <p:nvPr/>
        </p:nvGrpSpPr>
        <p:grpSpPr bwMode="auto">
          <a:xfrm>
            <a:off x="4779963" y="1504950"/>
            <a:ext cx="4625975" cy="2528888"/>
            <a:chOff x="2979" y="894"/>
            <a:chExt cx="2914" cy="1593"/>
          </a:xfrm>
        </p:grpSpPr>
        <p:sp>
          <p:nvSpPr>
            <p:cNvPr id="1412168" name="Line 72"/>
            <p:cNvSpPr>
              <a:spLocks noChangeShapeType="1"/>
            </p:cNvSpPr>
            <p:nvPr/>
          </p:nvSpPr>
          <p:spPr bwMode="auto">
            <a:xfrm flipV="1">
              <a:off x="3884" y="1518"/>
              <a:ext cx="1051" cy="622"/>
            </a:xfrm>
            <a:prstGeom prst="line">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2303" name="Group 207"/>
            <p:cNvGrpSpPr>
              <a:grpSpLocks/>
            </p:cNvGrpSpPr>
            <p:nvPr/>
          </p:nvGrpSpPr>
          <p:grpSpPr bwMode="auto">
            <a:xfrm>
              <a:off x="2979" y="894"/>
              <a:ext cx="2914" cy="1593"/>
              <a:chOff x="2979" y="582"/>
              <a:chExt cx="2914" cy="1593"/>
            </a:xfrm>
          </p:grpSpPr>
          <p:grpSp>
            <p:nvGrpSpPr>
              <p:cNvPr id="1412245" name="Group 149"/>
              <p:cNvGrpSpPr>
                <a:grpSpLocks/>
              </p:cNvGrpSpPr>
              <p:nvPr/>
            </p:nvGrpSpPr>
            <p:grpSpPr bwMode="auto">
              <a:xfrm>
                <a:off x="3791" y="582"/>
                <a:ext cx="1326" cy="1208"/>
                <a:chOff x="3791" y="582"/>
                <a:chExt cx="1326" cy="1208"/>
              </a:xfrm>
            </p:grpSpPr>
            <p:sp>
              <p:nvSpPr>
                <p:cNvPr id="1412164" name="Line 68"/>
                <p:cNvSpPr>
                  <a:spLocks noChangeShapeType="1"/>
                </p:cNvSpPr>
                <p:nvPr/>
              </p:nvSpPr>
              <p:spPr bwMode="auto">
                <a:xfrm>
                  <a:off x="3892" y="1183"/>
                  <a:ext cx="1082" cy="607"/>
                </a:xfrm>
                <a:prstGeom prst="line">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cxnSp>
              <p:nvCxnSpPr>
                <p:cNvPr id="1412172" name="AutoShape 76"/>
                <p:cNvCxnSpPr>
                  <a:cxnSpLocks noChangeShapeType="1"/>
                </p:cNvCxnSpPr>
                <p:nvPr/>
              </p:nvCxnSpPr>
              <p:spPr bwMode="auto">
                <a:xfrm rot="5400000" flipH="1">
                  <a:off x="4119" y="595"/>
                  <a:ext cx="22" cy="677"/>
                </a:xfrm>
                <a:prstGeom prst="curvedConnector3">
                  <a:avLst>
                    <a:gd name="adj1" fmla="val 754546"/>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412181" name="AutoShape 85"/>
                <p:cNvCxnSpPr>
                  <a:cxnSpLocks noChangeShapeType="1"/>
                </p:cNvCxnSpPr>
                <p:nvPr/>
              </p:nvCxnSpPr>
              <p:spPr bwMode="auto">
                <a:xfrm rot="5400000" flipH="1" flipV="1">
                  <a:off x="4126" y="901"/>
                  <a:ext cx="9" cy="674"/>
                </a:xfrm>
                <a:prstGeom prst="curvedConnector3">
                  <a:avLst>
                    <a:gd name="adj1" fmla="val -1511111"/>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412182" name="AutoShape 86"/>
                <p:cNvCxnSpPr>
                  <a:cxnSpLocks noChangeShapeType="1"/>
                </p:cNvCxnSpPr>
                <p:nvPr/>
              </p:nvCxnSpPr>
              <p:spPr bwMode="auto">
                <a:xfrm rot="16200000" flipH="1" flipV="1">
                  <a:off x="4754" y="656"/>
                  <a:ext cx="3" cy="576"/>
                </a:xfrm>
                <a:prstGeom prst="curvedConnector3">
                  <a:avLst>
                    <a:gd name="adj1" fmla="val -4800000"/>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412240" name="Text Box 144"/>
                <p:cNvSpPr txBox="1">
                  <a:spLocks noChangeArrowheads="1"/>
                </p:cNvSpPr>
                <p:nvPr/>
              </p:nvSpPr>
              <p:spPr bwMode="auto">
                <a:xfrm>
                  <a:off x="4507" y="1102"/>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41" name="Text Box 145"/>
                <p:cNvSpPr txBox="1">
                  <a:spLocks noChangeArrowheads="1"/>
                </p:cNvSpPr>
                <p:nvPr/>
              </p:nvSpPr>
              <p:spPr bwMode="auto">
                <a:xfrm>
                  <a:off x="4541" y="1504"/>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-2</a:t>
                  </a:r>
                </a:p>
              </p:txBody>
            </p:sp>
            <p:sp>
              <p:nvSpPr>
                <p:cNvPr id="1412242" name="Text Box 146"/>
                <p:cNvSpPr txBox="1">
                  <a:spLocks noChangeArrowheads="1"/>
                </p:cNvSpPr>
                <p:nvPr/>
              </p:nvSpPr>
              <p:spPr bwMode="auto">
                <a:xfrm>
                  <a:off x="4467" y="601"/>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43" name="Text Box 147"/>
                <p:cNvSpPr txBox="1">
                  <a:spLocks noChangeArrowheads="1"/>
                </p:cNvSpPr>
                <p:nvPr/>
              </p:nvSpPr>
              <p:spPr bwMode="auto">
                <a:xfrm>
                  <a:off x="3814" y="582"/>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44" name="Text Box 148"/>
                <p:cNvSpPr txBox="1">
                  <a:spLocks noChangeArrowheads="1"/>
                </p:cNvSpPr>
                <p:nvPr/>
              </p:nvSpPr>
              <p:spPr bwMode="auto">
                <a:xfrm>
                  <a:off x="3799" y="1327"/>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grpSp>
          <p:grpSp>
            <p:nvGrpSpPr>
              <p:cNvPr id="1412246" name="Group 150"/>
              <p:cNvGrpSpPr>
                <a:grpSpLocks/>
              </p:cNvGrpSpPr>
              <p:nvPr/>
            </p:nvGrpSpPr>
            <p:grpSpPr bwMode="auto">
              <a:xfrm>
                <a:off x="2979" y="751"/>
                <a:ext cx="2914" cy="1424"/>
                <a:chOff x="1176" y="672"/>
                <a:chExt cx="3458" cy="1527"/>
              </a:xfrm>
            </p:grpSpPr>
            <p:sp>
              <p:nvSpPr>
                <p:cNvPr id="1412247" name="Text Box 151"/>
                <p:cNvSpPr txBox="1">
                  <a:spLocks noChangeArrowheads="1"/>
                </p:cNvSpPr>
                <p:nvPr/>
              </p:nvSpPr>
              <p:spPr bwMode="auto">
                <a:xfrm>
                  <a:off x="3778" y="961"/>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12248" name="Text Box 152"/>
                <p:cNvSpPr txBox="1">
                  <a:spLocks noChangeArrowheads="1"/>
                </p:cNvSpPr>
                <p:nvPr/>
              </p:nvSpPr>
              <p:spPr bwMode="auto">
                <a:xfrm>
                  <a:off x="3098" y="809"/>
                  <a:ext cx="346"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grpSp>
              <p:nvGrpSpPr>
                <p:cNvPr id="1412249" name="Group 153"/>
                <p:cNvGrpSpPr>
                  <a:grpSpLocks/>
                </p:cNvGrpSpPr>
                <p:nvPr/>
              </p:nvGrpSpPr>
              <p:grpSpPr bwMode="auto">
                <a:xfrm>
                  <a:off x="1176" y="672"/>
                  <a:ext cx="3458" cy="1527"/>
                  <a:chOff x="1120" y="672"/>
                  <a:chExt cx="3458" cy="1527"/>
                </a:xfrm>
              </p:grpSpPr>
              <p:grpSp>
                <p:nvGrpSpPr>
                  <p:cNvPr id="1412250" name="Group 154"/>
                  <p:cNvGrpSpPr>
                    <a:grpSpLocks/>
                  </p:cNvGrpSpPr>
                  <p:nvPr/>
                </p:nvGrpSpPr>
                <p:grpSpPr bwMode="auto">
                  <a:xfrm>
                    <a:off x="1500" y="672"/>
                    <a:ext cx="2932" cy="1527"/>
                    <a:chOff x="1500" y="672"/>
                    <a:chExt cx="2932" cy="1527"/>
                  </a:xfrm>
                </p:grpSpPr>
                <p:sp>
                  <p:nvSpPr>
                    <p:cNvPr id="1412251" name="Text Box 155"/>
                    <p:cNvSpPr txBox="1">
                      <a:spLocks noChangeArrowheads="1"/>
                    </p:cNvSpPr>
                    <p:nvPr/>
                  </p:nvSpPr>
                  <p:spPr bwMode="auto">
                    <a:xfrm>
                      <a:off x="2047" y="672"/>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52" name="Text Box 156"/>
                    <p:cNvSpPr txBox="1">
                      <a:spLocks noChangeArrowheads="1"/>
                    </p:cNvSpPr>
                    <p:nvPr/>
                  </p:nvSpPr>
                  <p:spPr bwMode="auto">
                    <a:xfrm>
                      <a:off x="2904" y="684"/>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53" name="Text Box 157"/>
                    <p:cNvSpPr txBox="1">
                      <a:spLocks noChangeArrowheads="1"/>
                    </p:cNvSpPr>
                    <p:nvPr/>
                  </p:nvSpPr>
                  <p:spPr bwMode="auto">
                    <a:xfrm>
                      <a:off x="3677" y="700"/>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54" name="Text Box 158"/>
                    <p:cNvSpPr txBox="1">
                      <a:spLocks noChangeArrowheads="1"/>
                    </p:cNvSpPr>
                    <p:nvPr/>
                  </p:nvSpPr>
                  <p:spPr bwMode="auto">
                    <a:xfrm>
                      <a:off x="4086" y="1138"/>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55" name="Text Box 159"/>
                    <p:cNvSpPr txBox="1">
                      <a:spLocks noChangeArrowheads="1"/>
                    </p:cNvSpPr>
                    <p:nvPr/>
                  </p:nvSpPr>
                  <p:spPr bwMode="auto">
                    <a:xfrm>
                      <a:off x="3562" y="1385"/>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12256" name="Text Box 160"/>
                    <p:cNvSpPr txBox="1">
                      <a:spLocks noChangeArrowheads="1"/>
                    </p:cNvSpPr>
                    <p:nvPr/>
                  </p:nvSpPr>
                  <p:spPr bwMode="auto">
                    <a:xfrm>
                      <a:off x="2827" y="1393"/>
                      <a:ext cx="345"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12257" name="Text Box 161"/>
                    <p:cNvSpPr txBox="1">
                      <a:spLocks noChangeArrowheads="1"/>
                    </p:cNvSpPr>
                    <p:nvPr/>
                  </p:nvSpPr>
                  <p:spPr bwMode="auto">
                    <a:xfrm>
                      <a:off x="2005" y="1402"/>
                      <a:ext cx="347"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12258" name="Text Box 162"/>
                    <p:cNvSpPr txBox="1">
                      <a:spLocks noChangeArrowheads="1"/>
                    </p:cNvSpPr>
                    <p:nvPr/>
                  </p:nvSpPr>
                  <p:spPr bwMode="auto">
                    <a:xfrm>
                      <a:off x="2345" y="814"/>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2259" name="Text Box 163"/>
                    <p:cNvSpPr txBox="1">
                      <a:spLocks noChangeArrowheads="1"/>
                    </p:cNvSpPr>
                    <p:nvPr/>
                  </p:nvSpPr>
                  <p:spPr bwMode="auto">
                    <a:xfrm>
                      <a:off x="1523" y="1051"/>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12260" name="Text Box 164"/>
                    <p:cNvSpPr txBox="1">
                      <a:spLocks noChangeArrowheads="1"/>
                    </p:cNvSpPr>
                    <p:nvPr/>
                  </p:nvSpPr>
                  <p:spPr bwMode="auto">
                    <a:xfrm>
                      <a:off x="3828" y="1727"/>
                      <a:ext cx="347"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61" name="Text Box 165"/>
                    <p:cNvSpPr txBox="1">
                      <a:spLocks noChangeArrowheads="1"/>
                    </p:cNvSpPr>
                    <p:nvPr/>
                  </p:nvSpPr>
                  <p:spPr bwMode="auto">
                    <a:xfrm>
                      <a:off x="3075" y="1971"/>
                      <a:ext cx="345"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62" name="Text Box 166"/>
                    <p:cNvSpPr txBox="1">
                      <a:spLocks noChangeArrowheads="1"/>
                    </p:cNvSpPr>
                    <p:nvPr/>
                  </p:nvSpPr>
                  <p:spPr bwMode="auto">
                    <a:xfrm>
                      <a:off x="2283" y="1961"/>
                      <a:ext cx="345"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63" name="Text Box 167"/>
                    <p:cNvSpPr txBox="1">
                      <a:spLocks noChangeArrowheads="1"/>
                    </p:cNvSpPr>
                    <p:nvPr/>
                  </p:nvSpPr>
                  <p:spPr bwMode="auto">
                    <a:xfrm>
                      <a:off x="1500" y="1725"/>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12264" name="Text Box 168"/>
                    <p:cNvSpPr txBox="1">
                      <a:spLocks noChangeArrowheads="1"/>
                    </p:cNvSpPr>
                    <p:nvPr/>
                  </p:nvSpPr>
                  <p:spPr bwMode="auto">
                    <a:xfrm>
                      <a:off x="3522" y="1571"/>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65" name="Text Box 169"/>
                    <p:cNvSpPr txBox="1">
                      <a:spLocks noChangeArrowheads="1"/>
                    </p:cNvSpPr>
                    <p:nvPr/>
                  </p:nvSpPr>
                  <p:spPr bwMode="auto">
                    <a:xfrm>
                      <a:off x="2853" y="1573"/>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66" name="Text Box 170"/>
                    <p:cNvSpPr txBox="1">
                      <a:spLocks noChangeArrowheads="1"/>
                    </p:cNvSpPr>
                    <p:nvPr/>
                  </p:nvSpPr>
                  <p:spPr bwMode="auto">
                    <a:xfrm>
                      <a:off x="2047" y="1595"/>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12267" name="Text Box 171"/>
                    <p:cNvSpPr txBox="1">
                      <a:spLocks noChangeArrowheads="1"/>
                    </p:cNvSpPr>
                    <p:nvPr/>
                  </p:nvSpPr>
                  <p:spPr bwMode="auto">
                    <a:xfrm>
                      <a:off x="1565" y="1300"/>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grpSp>
              <p:grpSp>
                <p:nvGrpSpPr>
                  <p:cNvPr id="1412268" name="Group 172"/>
                  <p:cNvGrpSpPr>
                    <a:grpSpLocks/>
                  </p:cNvGrpSpPr>
                  <p:nvPr/>
                </p:nvGrpSpPr>
                <p:grpSpPr bwMode="auto">
                  <a:xfrm>
                    <a:off x="1120" y="856"/>
                    <a:ext cx="3458" cy="1212"/>
                    <a:chOff x="336" y="856"/>
                    <a:chExt cx="3458" cy="1212"/>
                  </a:xfrm>
                </p:grpSpPr>
                <p:grpSp>
                  <p:nvGrpSpPr>
                    <p:cNvPr id="1412269" name="Group 173"/>
                    <p:cNvGrpSpPr>
                      <a:grpSpLocks/>
                    </p:cNvGrpSpPr>
                    <p:nvPr/>
                  </p:nvGrpSpPr>
                  <p:grpSpPr bwMode="auto">
                    <a:xfrm>
                      <a:off x="602" y="880"/>
                      <a:ext cx="2945" cy="1188"/>
                      <a:chOff x="594" y="880"/>
                      <a:chExt cx="2945" cy="1188"/>
                    </a:xfrm>
                  </p:grpSpPr>
                  <p:grpSp>
                    <p:nvGrpSpPr>
                      <p:cNvPr id="1412270" name="Group 174"/>
                      <p:cNvGrpSpPr>
                        <a:grpSpLocks/>
                      </p:cNvGrpSpPr>
                      <p:nvPr/>
                    </p:nvGrpSpPr>
                    <p:grpSpPr bwMode="auto">
                      <a:xfrm>
                        <a:off x="594" y="890"/>
                        <a:ext cx="2379" cy="1173"/>
                        <a:chOff x="594" y="890"/>
                        <a:chExt cx="2379" cy="1173"/>
                      </a:xfrm>
                    </p:grpSpPr>
                    <p:grpSp>
                      <p:nvGrpSpPr>
                        <p:cNvPr id="1412271" name="Group 175"/>
                        <p:cNvGrpSpPr>
                          <a:grpSpLocks/>
                        </p:cNvGrpSpPr>
                        <p:nvPr/>
                      </p:nvGrpSpPr>
                      <p:grpSpPr bwMode="auto">
                        <a:xfrm>
                          <a:off x="1122" y="1754"/>
                          <a:ext cx="1851" cy="309"/>
                          <a:chOff x="1098" y="898"/>
                          <a:chExt cx="1851" cy="309"/>
                        </a:xfrm>
                      </p:grpSpPr>
                      <p:sp>
                        <p:nvSpPr>
                          <p:cNvPr id="1412272" name="AutoShape 176"/>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3" name="AutoShape 177"/>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4" name="AutoShape 178"/>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12275" name="AutoShape 179"/>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6" name="AutoShape 180"/>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7" name="Line 181"/>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8" name="Line 182"/>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79" name="Line 183"/>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12280" name="Group 184"/>
                      <p:cNvGrpSpPr>
                        <a:grpSpLocks/>
                      </p:cNvGrpSpPr>
                      <p:nvPr/>
                    </p:nvGrpSpPr>
                    <p:grpSpPr bwMode="auto">
                      <a:xfrm>
                        <a:off x="1692" y="880"/>
                        <a:ext cx="1847" cy="1188"/>
                        <a:chOff x="1692" y="880"/>
                        <a:chExt cx="1847" cy="1188"/>
                      </a:xfrm>
                    </p:grpSpPr>
                    <p:sp>
                      <p:nvSpPr>
                        <p:cNvPr id="1412281" name="AutoShape 185"/>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2" name="Line 186"/>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3" name="Line 187"/>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2284" name="Group 188"/>
                        <p:cNvGrpSpPr>
                          <a:grpSpLocks/>
                        </p:cNvGrpSpPr>
                        <p:nvPr/>
                      </p:nvGrpSpPr>
                      <p:grpSpPr bwMode="auto">
                        <a:xfrm>
                          <a:off x="1692" y="880"/>
                          <a:ext cx="1847" cy="1188"/>
                          <a:chOff x="1692" y="880"/>
                          <a:chExt cx="1847" cy="1188"/>
                        </a:xfrm>
                      </p:grpSpPr>
                      <p:sp>
                        <p:nvSpPr>
                          <p:cNvPr id="1412285" name="AutoShape 189"/>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6" name="Line 190"/>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7" name="Line 191"/>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8" name="Line 192"/>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89" name="Text Box 193"/>
                          <p:cNvSpPr txBox="1">
                            <a:spLocks noChangeArrowheads="1"/>
                          </p:cNvSpPr>
                          <p:nvPr/>
                        </p:nvSpPr>
                        <p:spPr bwMode="auto">
                          <a:xfrm>
                            <a:off x="1692" y="880"/>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f</a:t>
                            </a:r>
                          </a:p>
                        </p:txBody>
                      </p:sp>
                      <p:grpSp>
                        <p:nvGrpSpPr>
                          <p:cNvPr id="1412290" name="Group 194"/>
                          <p:cNvGrpSpPr>
                            <a:grpSpLocks/>
                          </p:cNvGrpSpPr>
                          <p:nvPr/>
                        </p:nvGrpSpPr>
                        <p:grpSpPr bwMode="auto">
                          <a:xfrm>
                            <a:off x="2419" y="1342"/>
                            <a:ext cx="1120" cy="726"/>
                            <a:chOff x="2419" y="1342"/>
                            <a:chExt cx="1120" cy="726"/>
                          </a:xfrm>
                        </p:grpSpPr>
                        <p:sp>
                          <p:nvSpPr>
                            <p:cNvPr id="1412291" name="AutoShape 195"/>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92" name="Text Box 196"/>
                            <p:cNvSpPr txBox="1">
                              <a:spLocks noChangeArrowheads="1"/>
                            </p:cNvSpPr>
                            <p:nvPr/>
                          </p:nvSpPr>
                          <p:spPr bwMode="auto">
                            <a:xfrm>
                              <a:off x="2419" y="1759"/>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c</a:t>
                              </a:r>
                            </a:p>
                          </p:txBody>
                        </p:sp>
                      </p:grpSp>
                    </p:grpSp>
                  </p:grpSp>
                </p:grpSp>
                <p:grpSp>
                  <p:nvGrpSpPr>
                    <p:cNvPr id="1412293" name="Group 197"/>
                    <p:cNvGrpSpPr>
                      <a:grpSpLocks/>
                    </p:cNvGrpSpPr>
                    <p:nvPr/>
                  </p:nvGrpSpPr>
                  <p:grpSpPr bwMode="auto">
                    <a:xfrm>
                      <a:off x="336" y="856"/>
                      <a:ext cx="3458" cy="1203"/>
                      <a:chOff x="336" y="856"/>
                      <a:chExt cx="3458" cy="1203"/>
                    </a:xfrm>
                  </p:grpSpPr>
                  <p:sp>
                    <p:nvSpPr>
                      <p:cNvPr id="1412294" name="Line 198"/>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95" name="Line 199"/>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96" name="Line 200"/>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2297" name="Text Box 201"/>
                      <p:cNvSpPr txBox="1">
                        <a:spLocks noChangeArrowheads="1"/>
                      </p:cNvSpPr>
                      <p:nvPr/>
                    </p:nvSpPr>
                    <p:spPr bwMode="auto">
                      <a:xfrm>
                        <a:off x="336" y="1335"/>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h</a:t>
                        </a:r>
                      </a:p>
                    </p:txBody>
                  </p:sp>
                  <p:sp>
                    <p:nvSpPr>
                      <p:cNvPr id="1412298" name="Text Box 202"/>
                      <p:cNvSpPr txBox="1">
                        <a:spLocks noChangeArrowheads="1"/>
                      </p:cNvSpPr>
                      <p:nvPr/>
                    </p:nvSpPr>
                    <p:spPr bwMode="auto">
                      <a:xfrm>
                        <a:off x="896" y="856"/>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g</a:t>
                        </a:r>
                      </a:p>
                    </p:txBody>
                  </p:sp>
                  <p:sp>
                    <p:nvSpPr>
                      <p:cNvPr id="1412299" name="Text Box 203"/>
                      <p:cNvSpPr txBox="1">
                        <a:spLocks noChangeArrowheads="1"/>
                      </p:cNvSpPr>
                      <p:nvPr/>
                    </p:nvSpPr>
                    <p:spPr bwMode="auto">
                      <a:xfrm>
                        <a:off x="2383" y="876"/>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e</a:t>
                        </a:r>
                      </a:p>
                    </p:txBody>
                  </p:sp>
                  <p:sp>
                    <p:nvSpPr>
                      <p:cNvPr id="1412300" name="Text Box 204"/>
                      <p:cNvSpPr txBox="1">
                        <a:spLocks noChangeArrowheads="1"/>
                      </p:cNvSpPr>
                      <p:nvPr/>
                    </p:nvSpPr>
                    <p:spPr bwMode="auto">
                      <a:xfrm>
                        <a:off x="2987" y="1331"/>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d</a:t>
                        </a:r>
                      </a:p>
                    </p:txBody>
                  </p:sp>
                  <p:sp>
                    <p:nvSpPr>
                      <p:cNvPr id="1412301" name="Text Box 205"/>
                      <p:cNvSpPr txBox="1">
                        <a:spLocks noChangeArrowheads="1"/>
                      </p:cNvSpPr>
                      <p:nvPr/>
                    </p:nvSpPr>
                    <p:spPr bwMode="auto">
                      <a:xfrm>
                        <a:off x="1720" y="1735"/>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b</a:t>
                        </a:r>
                      </a:p>
                    </p:txBody>
                  </p:sp>
                  <p:sp>
                    <p:nvSpPr>
                      <p:cNvPr id="1412302" name="Text Box 206"/>
                      <p:cNvSpPr txBox="1">
                        <a:spLocks noChangeArrowheads="1"/>
                      </p:cNvSpPr>
                      <p:nvPr/>
                    </p:nvSpPr>
                    <p:spPr bwMode="auto">
                      <a:xfrm>
                        <a:off x="877" y="1750"/>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a</a:t>
                        </a:r>
                      </a:p>
                    </p:txBody>
                  </p:sp>
                </p:grpSp>
              </p:grpSp>
            </p:grpSp>
          </p:grpSp>
        </p:gr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Footer Placeholder 4"/>
          <p:cNvSpPr>
            <a:spLocks noGrp="1"/>
          </p:cNvSpPr>
          <p:nvPr>
            <p:ph type="ftr" sz="quarter" idx="10"/>
          </p:nvPr>
        </p:nvSpPr>
        <p:spPr/>
        <p:txBody>
          <a:bodyPr/>
          <a:lstStyle/>
          <a:p>
            <a:r>
              <a:rPr lang="en-US"/>
              <a:t>(c) Giovanni De Micheli</a:t>
            </a:r>
          </a:p>
        </p:txBody>
      </p:sp>
      <p:sp>
        <p:nvSpPr>
          <p:cNvPr id="132" name="Slide Number Placeholder 5"/>
          <p:cNvSpPr>
            <a:spLocks noGrp="1"/>
          </p:cNvSpPr>
          <p:nvPr>
            <p:ph type="sldNum" sz="quarter" idx="11"/>
          </p:nvPr>
        </p:nvSpPr>
        <p:spPr/>
        <p:txBody>
          <a:bodyPr/>
          <a:lstStyle/>
          <a:p>
            <a:fld id="{8EA2E7DD-8B6B-5A40-8F51-ED0BA8741F15}" type="slidenum">
              <a:rPr lang="en-US"/>
              <a:pPr/>
              <a:t>51</a:t>
            </a:fld>
            <a:endParaRPr lang="en-US"/>
          </a:p>
        </p:txBody>
      </p:sp>
      <p:sp>
        <p:nvSpPr>
          <p:cNvPr id="1468418" name="Rectangle 2"/>
          <p:cNvSpPr>
            <a:spLocks noGrp="1" noChangeArrowheads="1"/>
          </p:cNvSpPr>
          <p:nvPr>
            <p:ph type="title"/>
          </p:nvPr>
        </p:nvSpPr>
        <p:spPr/>
        <p:txBody>
          <a:bodyPr/>
          <a:lstStyle/>
          <a:p>
            <a:r>
              <a:rPr lang="en-US"/>
              <a:t>Example </a:t>
            </a:r>
            <a:r>
              <a:rPr lang="el-GR">
                <a:latin typeface="Lucida Grande" charset="0"/>
              </a:rPr>
              <a:t>φ</a:t>
            </a:r>
            <a:r>
              <a:rPr lang="en-US"/>
              <a:t> = 13</a:t>
            </a:r>
            <a:endParaRPr lang="el-GR"/>
          </a:p>
        </p:txBody>
      </p:sp>
      <p:sp>
        <p:nvSpPr>
          <p:cNvPr id="1468419" name="Rectangle 3"/>
          <p:cNvSpPr>
            <a:spLocks noGrp="1" noChangeArrowheads="1"/>
          </p:cNvSpPr>
          <p:nvPr>
            <p:ph type="body" sz="half" idx="1"/>
          </p:nvPr>
        </p:nvSpPr>
        <p:spPr/>
        <p:txBody>
          <a:bodyPr/>
          <a:lstStyle/>
          <a:p>
            <a:pPr marL="0" indent="0"/>
            <a:r>
              <a:rPr lang="en-US" sz="2400" dirty="0"/>
              <a:t>Constraint graph:</a:t>
            </a:r>
          </a:p>
          <a:p>
            <a:pPr marL="0" indent="0">
              <a:buFont typeface="Monotype Sorts" charset="0"/>
              <a:buNone/>
            </a:pPr>
            <a:endParaRPr lang="en-US" sz="2400" dirty="0"/>
          </a:p>
          <a:p>
            <a:pPr marL="0" indent="0"/>
            <a:r>
              <a:rPr lang="en-US" sz="2400" dirty="0"/>
              <a:t>Longest path from source</a:t>
            </a:r>
          </a:p>
          <a:p>
            <a:pPr lvl="1"/>
            <a:r>
              <a:rPr lang="en-US" sz="2000"/>
              <a:t>-[12232100</a:t>
            </a:r>
            <a:r>
              <a:rPr lang="en-US" sz="2000" dirty="0"/>
              <a:t>]</a:t>
            </a:r>
          </a:p>
          <a:p>
            <a:pPr lvl="1">
              <a:buFont typeface="Monotype Sorts" charset="0"/>
              <a:buNone/>
            </a:pPr>
            <a:endParaRPr lang="en-US" sz="2000" dirty="0"/>
          </a:p>
          <a:p>
            <a:pPr lvl="1">
              <a:buFont typeface="Monotype Sorts" charset="0"/>
              <a:buNone/>
            </a:pPr>
            <a:endParaRPr lang="en-US" sz="2000" dirty="0"/>
          </a:p>
          <a:p>
            <a:pPr marL="0" indent="0"/>
            <a:r>
              <a:rPr lang="en-US" sz="2400" dirty="0"/>
              <a:t>Retimed graph</a:t>
            </a:r>
          </a:p>
        </p:txBody>
      </p:sp>
      <p:grpSp>
        <p:nvGrpSpPr>
          <p:cNvPr id="1468420" name="Group 4"/>
          <p:cNvGrpSpPr>
            <a:grpSpLocks/>
          </p:cNvGrpSpPr>
          <p:nvPr/>
        </p:nvGrpSpPr>
        <p:grpSpPr bwMode="auto">
          <a:xfrm>
            <a:off x="3028950" y="3709988"/>
            <a:ext cx="5489575" cy="2428875"/>
            <a:chOff x="1176" y="672"/>
            <a:chExt cx="3458" cy="1530"/>
          </a:xfrm>
        </p:grpSpPr>
        <p:sp>
          <p:nvSpPr>
            <p:cNvPr id="1468421" name="Text Box 5"/>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8422" name="Text Box 6"/>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468423" name="Group 7"/>
            <p:cNvGrpSpPr>
              <a:grpSpLocks/>
            </p:cNvGrpSpPr>
            <p:nvPr/>
          </p:nvGrpSpPr>
          <p:grpSpPr bwMode="auto">
            <a:xfrm>
              <a:off x="1176" y="672"/>
              <a:ext cx="3458" cy="1530"/>
              <a:chOff x="1120" y="672"/>
              <a:chExt cx="3458" cy="1530"/>
            </a:xfrm>
          </p:grpSpPr>
          <p:grpSp>
            <p:nvGrpSpPr>
              <p:cNvPr id="1468424" name="Group 8"/>
              <p:cNvGrpSpPr>
                <a:grpSpLocks/>
              </p:cNvGrpSpPr>
              <p:nvPr/>
            </p:nvGrpSpPr>
            <p:grpSpPr bwMode="auto">
              <a:xfrm>
                <a:off x="1500" y="672"/>
                <a:ext cx="2932" cy="1530"/>
                <a:chOff x="1500" y="672"/>
                <a:chExt cx="2932" cy="1530"/>
              </a:xfrm>
            </p:grpSpPr>
            <p:sp>
              <p:nvSpPr>
                <p:cNvPr id="1468425" name="Text Box 9"/>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8426" name="Text Box 10"/>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8427" name="Text Box 11"/>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68428" name="Text Box 12"/>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8429" name="Text Box 13"/>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430" name="Text Box 14"/>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8431" name="Text Box 15"/>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8432" name="Text Box 16"/>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8433" name="Text Box 17"/>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434" name="Text Box 18"/>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435" name="Text Box 19"/>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68436" name="Text Box 20"/>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437" name="Text Box 21"/>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438" name="Text Box 22"/>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8439" name="Text Box 23"/>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8440" name="Text Box 24"/>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68441" name="Text Box 25"/>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68442" name="Group 26"/>
              <p:cNvGrpSpPr>
                <a:grpSpLocks/>
              </p:cNvGrpSpPr>
              <p:nvPr/>
            </p:nvGrpSpPr>
            <p:grpSpPr bwMode="auto">
              <a:xfrm>
                <a:off x="1120" y="856"/>
                <a:ext cx="3458" cy="1207"/>
                <a:chOff x="336" y="856"/>
                <a:chExt cx="3458" cy="1207"/>
              </a:xfrm>
            </p:grpSpPr>
            <p:grpSp>
              <p:nvGrpSpPr>
                <p:cNvPr id="1468443" name="Group 27"/>
                <p:cNvGrpSpPr>
                  <a:grpSpLocks/>
                </p:cNvGrpSpPr>
                <p:nvPr/>
              </p:nvGrpSpPr>
              <p:grpSpPr bwMode="auto">
                <a:xfrm>
                  <a:off x="602" y="880"/>
                  <a:ext cx="2945" cy="1183"/>
                  <a:chOff x="594" y="880"/>
                  <a:chExt cx="2945" cy="1183"/>
                </a:xfrm>
              </p:grpSpPr>
              <p:grpSp>
                <p:nvGrpSpPr>
                  <p:cNvPr id="1468444" name="Group 28"/>
                  <p:cNvGrpSpPr>
                    <a:grpSpLocks/>
                  </p:cNvGrpSpPr>
                  <p:nvPr/>
                </p:nvGrpSpPr>
                <p:grpSpPr bwMode="auto">
                  <a:xfrm>
                    <a:off x="594" y="890"/>
                    <a:ext cx="2379" cy="1173"/>
                    <a:chOff x="594" y="890"/>
                    <a:chExt cx="2379" cy="1173"/>
                  </a:xfrm>
                </p:grpSpPr>
                <p:grpSp>
                  <p:nvGrpSpPr>
                    <p:cNvPr id="1468445" name="Group 29"/>
                    <p:cNvGrpSpPr>
                      <a:grpSpLocks/>
                    </p:cNvGrpSpPr>
                    <p:nvPr/>
                  </p:nvGrpSpPr>
                  <p:grpSpPr bwMode="auto">
                    <a:xfrm>
                      <a:off x="1122" y="1754"/>
                      <a:ext cx="1851" cy="309"/>
                      <a:chOff x="1098" y="898"/>
                      <a:chExt cx="1851" cy="309"/>
                    </a:xfrm>
                  </p:grpSpPr>
                  <p:sp>
                    <p:nvSpPr>
                      <p:cNvPr id="1468446" name="AutoShape 30"/>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47" name="AutoShape 31"/>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48" name="AutoShape 32"/>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8449" name="AutoShape 33"/>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0" name="AutoShape 34"/>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1" name="Line 35"/>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2" name="Line 36"/>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3" name="Line 37"/>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8454" name="Group 38"/>
                  <p:cNvGrpSpPr>
                    <a:grpSpLocks/>
                  </p:cNvGrpSpPr>
                  <p:nvPr/>
                </p:nvGrpSpPr>
                <p:grpSpPr bwMode="auto">
                  <a:xfrm>
                    <a:off x="1692" y="880"/>
                    <a:ext cx="1847" cy="1168"/>
                    <a:chOff x="1692" y="880"/>
                    <a:chExt cx="1847" cy="1168"/>
                  </a:xfrm>
                </p:grpSpPr>
                <p:sp>
                  <p:nvSpPr>
                    <p:cNvPr id="1468455" name="AutoShape 39"/>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6" name="Line 40"/>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57" name="Line 41"/>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68458" name="Group 42"/>
                    <p:cNvGrpSpPr>
                      <a:grpSpLocks/>
                    </p:cNvGrpSpPr>
                    <p:nvPr/>
                  </p:nvGrpSpPr>
                  <p:grpSpPr bwMode="auto">
                    <a:xfrm>
                      <a:off x="1692" y="880"/>
                      <a:ext cx="1847" cy="1168"/>
                      <a:chOff x="1692" y="880"/>
                      <a:chExt cx="1847" cy="1168"/>
                    </a:xfrm>
                  </p:grpSpPr>
                  <p:sp>
                    <p:nvSpPr>
                      <p:cNvPr id="1468459" name="AutoShape 43"/>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0" name="Line 44"/>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1" name="Line 45"/>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2" name="Line 46"/>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3" name="Text Box 47"/>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68464" name="Group 48"/>
                      <p:cNvGrpSpPr>
                        <a:grpSpLocks/>
                      </p:cNvGrpSpPr>
                      <p:nvPr/>
                    </p:nvGrpSpPr>
                    <p:grpSpPr bwMode="auto">
                      <a:xfrm>
                        <a:off x="2419" y="1342"/>
                        <a:ext cx="1120" cy="706"/>
                        <a:chOff x="2419" y="1342"/>
                        <a:chExt cx="1120" cy="706"/>
                      </a:xfrm>
                    </p:grpSpPr>
                    <p:sp>
                      <p:nvSpPr>
                        <p:cNvPr id="1468465" name="AutoShape 49"/>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6" name="Text Box 50"/>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68467" name="Group 51"/>
                <p:cNvGrpSpPr>
                  <a:grpSpLocks/>
                </p:cNvGrpSpPr>
                <p:nvPr/>
              </p:nvGrpSpPr>
              <p:grpSpPr bwMode="auto">
                <a:xfrm>
                  <a:off x="336" y="856"/>
                  <a:ext cx="3458" cy="1182"/>
                  <a:chOff x="336" y="856"/>
                  <a:chExt cx="3458" cy="1182"/>
                </a:xfrm>
              </p:grpSpPr>
              <p:sp>
                <p:nvSpPr>
                  <p:cNvPr id="1468468" name="Line 52"/>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69" name="Line 53"/>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70" name="Line 54"/>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471" name="Text Box 55"/>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68472" name="Text Box 56"/>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68473" name="Text Box 57"/>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68474" name="Text Box 58"/>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68475" name="Text Box 59"/>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68476" name="Text Box 60"/>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grpSp>
        <p:nvGrpSpPr>
          <p:cNvPr id="1468604" name="Group 188"/>
          <p:cNvGrpSpPr>
            <a:grpSpLocks/>
          </p:cNvGrpSpPr>
          <p:nvPr/>
        </p:nvGrpSpPr>
        <p:grpSpPr bwMode="auto">
          <a:xfrm>
            <a:off x="3751263" y="962025"/>
            <a:ext cx="4625975" cy="2528888"/>
            <a:chOff x="2979" y="894"/>
            <a:chExt cx="2914" cy="1593"/>
          </a:xfrm>
        </p:grpSpPr>
        <p:sp>
          <p:nvSpPr>
            <p:cNvPr id="1468605" name="Line 189"/>
            <p:cNvSpPr>
              <a:spLocks noChangeShapeType="1"/>
            </p:cNvSpPr>
            <p:nvPr/>
          </p:nvSpPr>
          <p:spPr bwMode="auto">
            <a:xfrm flipV="1">
              <a:off x="3884" y="1518"/>
              <a:ext cx="1051" cy="622"/>
            </a:xfrm>
            <a:prstGeom prst="line">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68606" name="Group 190"/>
            <p:cNvGrpSpPr>
              <a:grpSpLocks/>
            </p:cNvGrpSpPr>
            <p:nvPr/>
          </p:nvGrpSpPr>
          <p:grpSpPr bwMode="auto">
            <a:xfrm>
              <a:off x="2979" y="894"/>
              <a:ext cx="2914" cy="1593"/>
              <a:chOff x="2979" y="582"/>
              <a:chExt cx="2914" cy="1593"/>
            </a:xfrm>
          </p:grpSpPr>
          <p:grpSp>
            <p:nvGrpSpPr>
              <p:cNvPr id="1468607" name="Group 191"/>
              <p:cNvGrpSpPr>
                <a:grpSpLocks/>
              </p:cNvGrpSpPr>
              <p:nvPr/>
            </p:nvGrpSpPr>
            <p:grpSpPr bwMode="auto">
              <a:xfrm>
                <a:off x="3791" y="582"/>
                <a:ext cx="1326" cy="1208"/>
                <a:chOff x="3791" y="582"/>
                <a:chExt cx="1326" cy="1208"/>
              </a:xfrm>
            </p:grpSpPr>
            <p:sp>
              <p:nvSpPr>
                <p:cNvPr id="1468608" name="Line 192"/>
                <p:cNvSpPr>
                  <a:spLocks noChangeShapeType="1"/>
                </p:cNvSpPr>
                <p:nvPr/>
              </p:nvSpPr>
              <p:spPr bwMode="auto">
                <a:xfrm>
                  <a:off x="3892" y="1183"/>
                  <a:ext cx="1082" cy="607"/>
                </a:xfrm>
                <a:prstGeom prst="line">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cxnSp>
              <p:nvCxnSpPr>
                <p:cNvPr id="1468609" name="AutoShape 193"/>
                <p:cNvCxnSpPr>
                  <a:cxnSpLocks noChangeShapeType="1"/>
                </p:cNvCxnSpPr>
                <p:nvPr/>
              </p:nvCxnSpPr>
              <p:spPr bwMode="auto">
                <a:xfrm rot="5400000" flipH="1">
                  <a:off x="4119" y="595"/>
                  <a:ext cx="22" cy="677"/>
                </a:xfrm>
                <a:prstGeom prst="curvedConnector3">
                  <a:avLst>
                    <a:gd name="adj1" fmla="val 754546"/>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468610" name="AutoShape 194"/>
                <p:cNvCxnSpPr>
                  <a:cxnSpLocks noChangeShapeType="1"/>
                </p:cNvCxnSpPr>
                <p:nvPr/>
              </p:nvCxnSpPr>
              <p:spPr bwMode="auto">
                <a:xfrm rot="5400000" flipH="1" flipV="1">
                  <a:off x="4126" y="901"/>
                  <a:ext cx="9" cy="674"/>
                </a:xfrm>
                <a:prstGeom prst="curvedConnector3">
                  <a:avLst>
                    <a:gd name="adj1" fmla="val -1511111"/>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cxnSp>
              <p:nvCxnSpPr>
                <p:cNvPr id="1468611" name="AutoShape 195"/>
                <p:cNvCxnSpPr>
                  <a:cxnSpLocks noChangeShapeType="1"/>
                </p:cNvCxnSpPr>
                <p:nvPr/>
              </p:nvCxnSpPr>
              <p:spPr bwMode="auto">
                <a:xfrm rot="16200000" flipH="1" flipV="1">
                  <a:off x="4754" y="656"/>
                  <a:ext cx="3" cy="576"/>
                </a:xfrm>
                <a:prstGeom prst="curvedConnector3">
                  <a:avLst>
                    <a:gd name="adj1" fmla="val -4800000"/>
                  </a:avLst>
                </a:prstGeom>
                <a:noFill/>
                <a:ln w="25400" cap="rnd">
                  <a:solidFill>
                    <a:schemeClr val="tx1"/>
                  </a:solidFill>
                  <a:prstDash val="sysDot"/>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
              <p:nvSpPr>
                <p:cNvPr id="1468612" name="Text Box 196"/>
                <p:cNvSpPr txBox="1">
                  <a:spLocks noChangeArrowheads="1"/>
                </p:cNvSpPr>
                <p:nvPr/>
              </p:nvSpPr>
              <p:spPr bwMode="auto">
                <a:xfrm>
                  <a:off x="4507" y="1102"/>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13" name="Text Box 197"/>
                <p:cNvSpPr txBox="1">
                  <a:spLocks noChangeArrowheads="1"/>
                </p:cNvSpPr>
                <p:nvPr/>
              </p:nvSpPr>
              <p:spPr bwMode="auto">
                <a:xfrm>
                  <a:off x="4541" y="1504"/>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-2</a:t>
                  </a:r>
                </a:p>
              </p:txBody>
            </p:sp>
            <p:sp>
              <p:nvSpPr>
                <p:cNvPr id="1468614" name="Text Box 198"/>
                <p:cNvSpPr txBox="1">
                  <a:spLocks noChangeArrowheads="1"/>
                </p:cNvSpPr>
                <p:nvPr/>
              </p:nvSpPr>
              <p:spPr bwMode="auto">
                <a:xfrm>
                  <a:off x="4467" y="601"/>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15" name="Text Box 199"/>
                <p:cNvSpPr txBox="1">
                  <a:spLocks noChangeArrowheads="1"/>
                </p:cNvSpPr>
                <p:nvPr/>
              </p:nvSpPr>
              <p:spPr bwMode="auto">
                <a:xfrm>
                  <a:off x="3814" y="582"/>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16" name="Text Box 200"/>
                <p:cNvSpPr txBox="1">
                  <a:spLocks noChangeArrowheads="1"/>
                </p:cNvSpPr>
                <p:nvPr/>
              </p:nvSpPr>
              <p:spPr bwMode="auto">
                <a:xfrm>
                  <a:off x="3799" y="1327"/>
                  <a:ext cx="576"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grpSp>
          <p:grpSp>
            <p:nvGrpSpPr>
              <p:cNvPr id="1468617" name="Group 201"/>
              <p:cNvGrpSpPr>
                <a:grpSpLocks/>
              </p:cNvGrpSpPr>
              <p:nvPr/>
            </p:nvGrpSpPr>
            <p:grpSpPr bwMode="auto">
              <a:xfrm>
                <a:off x="2979" y="751"/>
                <a:ext cx="2914" cy="1424"/>
                <a:chOff x="1176" y="672"/>
                <a:chExt cx="3458" cy="1527"/>
              </a:xfrm>
            </p:grpSpPr>
            <p:sp>
              <p:nvSpPr>
                <p:cNvPr id="1468618" name="Text Box 202"/>
                <p:cNvSpPr txBox="1">
                  <a:spLocks noChangeArrowheads="1"/>
                </p:cNvSpPr>
                <p:nvPr/>
              </p:nvSpPr>
              <p:spPr bwMode="auto">
                <a:xfrm>
                  <a:off x="3778" y="961"/>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68619" name="Text Box 203"/>
                <p:cNvSpPr txBox="1">
                  <a:spLocks noChangeArrowheads="1"/>
                </p:cNvSpPr>
                <p:nvPr/>
              </p:nvSpPr>
              <p:spPr bwMode="auto">
                <a:xfrm>
                  <a:off x="3098" y="809"/>
                  <a:ext cx="346"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grpSp>
              <p:nvGrpSpPr>
                <p:cNvPr id="1468620" name="Group 204"/>
                <p:cNvGrpSpPr>
                  <a:grpSpLocks/>
                </p:cNvGrpSpPr>
                <p:nvPr/>
              </p:nvGrpSpPr>
              <p:grpSpPr bwMode="auto">
                <a:xfrm>
                  <a:off x="1176" y="672"/>
                  <a:ext cx="3458" cy="1527"/>
                  <a:chOff x="1120" y="672"/>
                  <a:chExt cx="3458" cy="1527"/>
                </a:xfrm>
              </p:grpSpPr>
              <p:grpSp>
                <p:nvGrpSpPr>
                  <p:cNvPr id="1468621" name="Group 205"/>
                  <p:cNvGrpSpPr>
                    <a:grpSpLocks/>
                  </p:cNvGrpSpPr>
                  <p:nvPr/>
                </p:nvGrpSpPr>
                <p:grpSpPr bwMode="auto">
                  <a:xfrm>
                    <a:off x="1500" y="672"/>
                    <a:ext cx="2932" cy="1527"/>
                    <a:chOff x="1500" y="672"/>
                    <a:chExt cx="2932" cy="1527"/>
                  </a:xfrm>
                </p:grpSpPr>
                <p:sp>
                  <p:nvSpPr>
                    <p:cNvPr id="1468622" name="Text Box 206"/>
                    <p:cNvSpPr txBox="1">
                      <a:spLocks noChangeArrowheads="1"/>
                    </p:cNvSpPr>
                    <p:nvPr/>
                  </p:nvSpPr>
                  <p:spPr bwMode="auto">
                    <a:xfrm>
                      <a:off x="2047" y="672"/>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23" name="Text Box 207"/>
                    <p:cNvSpPr txBox="1">
                      <a:spLocks noChangeArrowheads="1"/>
                    </p:cNvSpPr>
                    <p:nvPr/>
                  </p:nvSpPr>
                  <p:spPr bwMode="auto">
                    <a:xfrm>
                      <a:off x="2904" y="684"/>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24" name="Text Box 208"/>
                    <p:cNvSpPr txBox="1">
                      <a:spLocks noChangeArrowheads="1"/>
                    </p:cNvSpPr>
                    <p:nvPr/>
                  </p:nvSpPr>
                  <p:spPr bwMode="auto">
                    <a:xfrm>
                      <a:off x="3677" y="700"/>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25" name="Text Box 209"/>
                    <p:cNvSpPr txBox="1">
                      <a:spLocks noChangeArrowheads="1"/>
                    </p:cNvSpPr>
                    <p:nvPr/>
                  </p:nvSpPr>
                  <p:spPr bwMode="auto">
                    <a:xfrm>
                      <a:off x="4086" y="1138"/>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26" name="Text Box 210"/>
                    <p:cNvSpPr txBox="1">
                      <a:spLocks noChangeArrowheads="1"/>
                    </p:cNvSpPr>
                    <p:nvPr/>
                  </p:nvSpPr>
                  <p:spPr bwMode="auto">
                    <a:xfrm>
                      <a:off x="3562" y="1385"/>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68627" name="Text Box 211"/>
                    <p:cNvSpPr txBox="1">
                      <a:spLocks noChangeArrowheads="1"/>
                    </p:cNvSpPr>
                    <p:nvPr/>
                  </p:nvSpPr>
                  <p:spPr bwMode="auto">
                    <a:xfrm>
                      <a:off x="2827" y="1393"/>
                      <a:ext cx="345"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68628" name="Text Box 212"/>
                    <p:cNvSpPr txBox="1">
                      <a:spLocks noChangeArrowheads="1"/>
                    </p:cNvSpPr>
                    <p:nvPr/>
                  </p:nvSpPr>
                  <p:spPr bwMode="auto">
                    <a:xfrm>
                      <a:off x="2005" y="1402"/>
                      <a:ext cx="347"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68629" name="Text Box 213"/>
                    <p:cNvSpPr txBox="1">
                      <a:spLocks noChangeArrowheads="1"/>
                    </p:cNvSpPr>
                    <p:nvPr/>
                  </p:nvSpPr>
                  <p:spPr bwMode="auto">
                    <a:xfrm>
                      <a:off x="2345" y="814"/>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68630" name="Text Box 214"/>
                    <p:cNvSpPr txBox="1">
                      <a:spLocks noChangeArrowheads="1"/>
                    </p:cNvSpPr>
                    <p:nvPr/>
                  </p:nvSpPr>
                  <p:spPr bwMode="auto">
                    <a:xfrm>
                      <a:off x="1523" y="1051"/>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0</a:t>
                      </a:r>
                    </a:p>
                  </p:txBody>
                </p:sp>
                <p:sp>
                  <p:nvSpPr>
                    <p:cNvPr id="1468631" name="Text Box 215"/>
                    <p:cNvSpPr txBox="1">
                      <a:spLocks noChangeArrowheads="1"/>
                    </p:cNvSpPr>
                    <p:nvPr/>
                  </p:nvSpPr>
                  <p:spPr bwMode="auto">
                    <a:xfrm>
                      <a:off x="3828" y="1727"/>
                      <a:ext cx="347"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32" name="Text Box 216"/>
                    <p:cNvSpPr txBox="1">
                      <a:spLocks noChangeArrowheads="1"/>
                    </p:cNvSpPr>
                    <p:nvPr/>
                  </p:nvSpPr>
                  <p:spPr bwMode="auto">
                    <a:xfrm>
                      <a:off x="3075" y="1971"/>
                      <a:ext cx="345"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33" name="Text Box 217"/>
                    <p:cNvSpPr txBox="1">
                      <a:spLocks noChangeArrowheads="1"/>
                    </p:cNvSpPr>
                    <p:nvPr/>
                  </p:nvSpPr>
                  <p:spPr bwMode="auto">
                    <a:xfrm>
                      <a:off x="2283" y="1961"/>
                      <a:ext cx="345" cy="2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34" name="Text Box 218"/>
                    <p:cNvSpPr txBox="1">
                      <a:spLocks noChangeArrowheads="1"/>
                    </p:cNvSpPr>
                    <p:nvPr/>
                  </p:nvSpPr>
                  <p:spPr bwMode="auto">
                    <a:xfrm>
                      <a:off x="1500" y="1725"/>
                      <a:ext cx="346" cy="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a:t>-1</a:t>
                      </a:r>
                    </a:p>
                  </p:txBody>
                </p:sp>
                <p:sp>
                  <p:nvSpPr>
                    <p:cNvPr id="1468635" name="Text Box 219"/>
                    <p:cNvSpPr txBox="1">
                      <a:spLocks noChangeArrowheads="1"/>
                    </p:cNvSpPr>
                    <p:nvPr/>
                  </p:nvSpPr>
                  <p:spPr bwMode="auto">
                    <a:xfrm>
                      <a:off x="3522" y="1571"/>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36" name="Text Box 220"/>
                    <p:cNvSpPr txBox="1">
                      <a:spLocks noChangeArrowheads="1"/>
                    </p:cNvSpPr>
                    <p:nvPr/>
                  </p:nvSpPr>
                  <p:spPr bwMode="auto">
                    <a:xfrm>
                      <a:off x="2853" y="1573"/>
                      <a:ext cx="346" cy="24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37" name="Text Box 221"/>
                    <p:cNvSpPr txBox="1">
                      <a:spLocks noChangeArrowheads="1"/>
                    </p:cNvSpPr>
                    <p:nvPr/>
                  </p:nvSpPr>
                  <p:spPr bwMode="auto">
                    <a:xfrm>
                      <a:off x="2047" y="1595"/>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sp>
                  <p:nvSpPr>
                    <p:cNvPr id="1468638" name="Text Box 222"/>
                    <p:cNvSpPr txBox="1">
                      <a:spLocks noChangeArrowheads="1"/>
                    </p:cNvSpPr>
                    <p:nvPr/>
                  </p:nvSpPr>
                  <p:spPr bwMode="auto">
                    <a:xfrm>
                      <a:off x="1565" y="1300"/>
                      <a:ext cx="346" cy="24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endParaRPr lang="en-US" sz="1800"/>
                    </a:p>
                  </p:txBody>
                </p:sp>
              </p:grpSp>
              <p:grpSp>
                <p:nvGrpSpPr>
                  <p:cNvPr id="1468639" name="Group 223"/>
                  <p:cNvGrpSpPr>
                    <a:grpSpLocks/>
                  </p:cNvGrpSpPr>
                  <p:nvPr/>
                </p:nvGrpSpPr>
                <p:grpSpPr bwMode="auto">
                  <a:xfrm>
                    <a:off x="1120" y="856"/>
                    <a:ext cx="3458" cy="1212"/>
                    <a:chOff x="336" y="856"/>
                    <a:chExt cx="3458" cy="1212"/>
                  </a:xfrm>
                </p:grpSpPr>
                <p:grpSp>
                  <p:nvGrpSpPr>
                    <p:cNvPr id="1468640" name="Group 224"/>
                    <p:cNvGrpSpPr>
                      <a:grpSpLocks/>
                    </p:cNvGrpSpPr>
                    <p:nvPr/>
                  </p:nvGrpSpPr>
                  <p:grpSpPr bwMode="auto">
                    <a:xfrm>
                      <a:off x="602" y="880"/>
                      <a:ext cx="2945" cy="1188"/>
                      <a:chOff x="594" y="880"/>
                      <a:chExt cx="2945" cy="1188"/>
                    </a:xfrm>
                  </p:grpSpPr>
                  <p:grpSp>
                    <p:nvGrpSpPr>
                      <p:cNvPr id="1468641" name="Group 225"/>
                      <p:cNvGrpSpPr>
                        <a:grpSpLocks/>
                      </p:cNvGrpSpPr>
                      <p:nvPr/>
                    </p:nvGrpSpPr>
                    <p:grpSpPr bwMode="auto">
                      <a:xfrm>
                        <a:off x="594" y="890"/>
                        <a:ext cx="2379" cy="1173"/>
                        <a:chOff x="594" y="890"/>
                        <a:chExt cx="2379" cy="1173"/>
                      </a:xfrm>
                    </p:grpSpPr>
                    <p:grpSp>
                      <p:nvGrpSpPr>
                        <p:cNvPr id="1468642" name="Group 226"/>
                        <p:cNvGrpSpPr>
                          <a:grpSpLocks/>
                        </p:cNvGrpSpPr>
                        <p:nvPr/>
                      </p:nvGrpSpPr>
                      <p:grpSpPr bwMode="auto">
                        <a:xfrm>
                          <a:off x="1122" y="1754"/>
                          <a:ext cx="1851" cy="309"/>
                          <a:chOff x="1098" y="898"/>
                          <a:chExt cx="1851" cy="309"/>
                        </a:xfrm>
                      </p:grpSpPr>
                      <p:sp>
                        <p:nvSpPr>
                          <p:cNvPr id="1468643" name="AutoShape 227"/>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44" name="AutoShape 228"/>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45" name="AutoShape 229"/>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68646" name="AutoShape 230"/>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47" name="AutoShape 231"/>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48" name="Line 232"/>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49" name="Line 233"/>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0" name="Line 234"/>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68651" name="Group 235"/>
                      <p:cNvGrpSpPr>
                        <a:grpSpLocks/>
                      </p:cNvGrpSpPr>
                      <p:nvPr/>
                    </p:nvGrpSpPr>
                    <p:grpSpPr bwMode="auto">
                      <a:xfrm>
                        <a:off x="1692" y="880"/>
                        <a:ext cx="1847" cy="1188"/>
                        <a:chOff x="1692" y="880"/>
                        <a:chExt cx="1847" cy="1188"/>
                      </a:xfrm>
                    </p:grpSpPr>
                    <p:sp>
                      <p:nvSpPr>
                        <p:cNvPr id="1468652" name="AutoShape 236"/>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3" name="Line 237"/>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4" name="Line 238"/>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68655" name="Group 239"/>
                        <p:cNvGrpSpPr>
                          <a:grpSpLocks/>
                        </p:cNvGrpSpPr>
                        <p:nvPr/>
                      </p:nvGrpSpPr>
                      <p:grpSpPr bwMode="auto">
                        <a:xfrm>
                          <a:off x="1692" y="880"/>
                          <a:ext cx="1847" cy="1188"/>
                          <a:chOff x="1692" y="880"/>
                          <a:chExt cx="1847" cy="1188"/>
                        </a:xfrm>
                      </p:grpSpPr>
                      <p:sp>
                        <p:nvSpPr>
                          <p:cNvPr id="1468656" name="AutoShape 240"/>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7" name="Line 241"/>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8" name="Line 242"/>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59" name="Line 243"/>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60" name="Text Box 244"/>
                          <p:cNvSpPr txBox="1">
                            <a:spLocks noChangeArrowheads="1"/>
                          </p:cNvSpPr>
                          <p:nvPr/>
                        </p:nvSpPr>
                        <p:spPr bwMode="auto">
                          <a:xfrm>
                            <a:off x="1692" y="880"/>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f</a:t>
                            </a:r>
                          </a:p>
                        </p:txBody>
                      </p:sp>
                      <p:grpSp>
                        <p:nvGrpSpPr>
                          <p:cNvPr id="1468661" name="Group 245"/>
                          <p:cNvGrpSpPr>
                            <a:grpSpLocks/>
                          </p:cNvGrpSpPr>
                          <p:nvPr/>
                        </p:nvGrpSpPr>
                        <p:grpSpPr bwMode="auto">
                          <a:xfrm>
                            <a:off x="2419" y="1342"/>
                            <a:ext cx="1120" cy="726"/>
                            <a:chOff x="2419" y="1342"/>
                            <a:chExt cx="1120" cy="726"/>
                          </a:xfrm>
                        </p:grpSpPr>
                        <p:sp>
                          <p:nvSpPr>
                            <p:cNvPr id="1468662" name="AutoShape 246"/>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63" name="Text Box 247"/>
                            <p:cNvSpPr txBox="1">
                              <a:spLocks noChangeArrowheads="1"/>
                            </p:cNvSpPr>
                            <p:nvPr/>
                          </p:nvSpPr>
                          <p:spPr bwMode="auto">
                            <a:xfrm>
                              <a:off x="2419" y="1759"/>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c</a:t>
                              </a:r>
                            </a:p>
                          </p:txBody>
                        </p:sp>
                      </p:grpSp>
                    </p:grpSp>
                  </p:grpSp>
                </p:grpSp>
                <p:grpSp>
                  <p:nvGrpSpPr>
                    <p:cNvPr id="1468664" name="Group 248"/>
                    <p:cNvGrpSpPr>
                      <a:grpSpLocks/>
                    </p:cNvGrpSpPr>
                    <p:nvPr/>
                  </p:nvGrpSpPr>
                  <p:grpSpPr bwMode="auto">
                    <a:xfrm>
                      <a:off x="336" y="856"/>
                      <a:ext cx="3458" cy="1203"/>
                      <a:chOff x="336" y="856"/>
                      <a:chExt cx="3458" cy="1203"/>
                    </a:xfrm>
                  </p:grpSpPr>
                  <p:sp>
                    <p:nvSpPr>
                      <p:cNvPr id="1468665" name="Line 249"/>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66" name="Line 250"/>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67" name="Line 251"/>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68668" name="Text Box 252"/>
                      <p:cNvSpPr txBox="1">
                        <a:spLocks noChangeArrowheads="1"/>
                      </p:cNvSpPr>
                      <p:nvPr/>
                    </p:nvSpPr>
                    <p:spPr bwMode="auto">
                      <a:xfrm>
                        <a:off x="336" y="1335"/>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h</a:t>
                        </a:r>
                      </a:p>
                    </p:txBody>
                  </p:sp>
                  <p:sp>
                    <p:nvSpPr>
                      <p:cNvPr id="1468669" name="Text Box 253"/>
                      <p:cNvSpPr txBox="1">
                        <a:spLocks noChangeArrowheads="1"/>
                      </p:cNvSpPr>
                      <p:nvPr/>
                    </p:nvSpPr>
                    <p:spPr bwMode="auto">
                      <a:xfrm>
                        <a:off x="896" y="856"/>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g</a:t>
                        </a:r>
                      </a:p>
                    </p:txBody>
                  </p:sp>
                  <p:sp>
                    <p:nvSpPr>
                      <p:cNvPr id="1468670" name="Text Box 254"/>
                      <p:cNvSpPr txBox="1">
                        <a:spLocks noChangeArrowheads="1"/>
                      </p:cNvSpPr>
                      <p:nvPr/>
                    </p:nvSpPr>
                    <p:spPr bwMode="auto">
                      <a:xfrm>
                        <a:off x="2383" y="876"/>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e</a:t>
                        </a:r>
                      </a:p>
                    </p:txBody>
                  </p:sp>
                  <p:sp>
                    <p:nvSpPr>
                      <p:cNvPr id="1468671" name="Text Box 255"/>
                      <p:cNvSpPr txBox="1">
                        <a:spLocks noChangeArrowheads="1"/>
                      </p:cNvSpPr>
                      <p:nvPr/>
                    </p:nvSpPr>
                    <p:spPr bwMode="auto">
                      <a:xfrm>
                        <a:off x="2987" y="1331"/>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d</a:t>
                        </a:r>
                      </a:p>
                    </p:txBody>
                  </p:sp>
                  <p:sp>
                    <p:nvSpPr>
                      <p:cNvPr id="1468672" name="Text Box 256"/>
                      <p:cNvSpPr txBox="1">
                        <a:spLocks noChangeArrowheads="1"/>
                      </p:cNvSpPr>
                      <p:nvPr/>
                    </p:nvSpPr>
                    <p:spPr bwMode="auto">
                      <a:xfrm>
                        <a:off x="1720" y="1735"/>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b</a:t>
                        </a:r>
                      </a:p>
                    </p:txBody>
                  </p:sp>
                  <p:sp>
                    <p:nvSpPr>
                      <p:cNvPr id="1468673" name="Text Box 257"/>
                      <p:cNvSpPr txBox="1">
                        <a:spLocks noChangeArrowheads="1"/>
                      </p:cNvSpPr>
                      <p:nvPr/>
                    </p:nvSpPr>
                    <p:spPr bwMode="auto">
                      <a:xfrm>
                        <a:off x="877" y="1750"/>
                        <a:ext cx="807" cy="3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r</a:t>
                        </a:r>
                        <a:r>
                          <a:rPr lang="en-US" sz="2400" baseline="-25000"/>
                          <a:t>a</a:t>
                        </a:r>
                      </a:p>
                    </p:txBody>
                  </p:sp>
                </p:grpSp>
              </p:grpSp>
            </p:gr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841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6841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68419">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684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Footer Placeholder 4"/>
          <p:cNvSpPr>
            <a:spLocks noGrp="1"/>
          </p:cNvSpPr>
          <p:nvPr>
            <p:ph type="ftr" sz="quarter" idx="10"/>
          </p:nvPr>
        </p:nvSpPr>
        <p:spPr/>
        <p:txBody>
          <a:bodyPr/>
          <a:lstStyle/>
          <a:p>
            <a:r>
              <a:rPr lang="en-US"/>
              <a:t>(c) Giovanni De Micheli</a:t>
            </a:r>
          </a:p>
        </p:txBody>
      </p:sp>
      <p:sp>
        <p:nvSpPr>
          <p:cNvPr id="119" name="Slide Number Placeholder 5"/>
          <p:cNvSpPr>
            <a:spLocks noGrp="1"/>
          </p:cNvSpPr>
          <p:nvPr>
            <p:ph type="sldNum" sz="quarter" idx="11"/>
          </p:nvPr>
        </p:nvSpPr>
        <p:spPr/>
        <p:txBody>
          <a:bodyPr/>
          <a:lstStyle/>
          <a:p>
            <a:fld id="{B5443302-B4F2-A343-B8FD-F2FC8A4A4490}" type="slidenum">
              <a:rPr lang="en-US"/>
              <a:pPr/>
              <a:t>52</a:t>
            </a:fld>
            <a:endParaRPr lang="en-US"/>
          </a:p>
        </p:txBody>
      </p:sp>
      <p:sp>
        <p:nvSpPr>
          <p:cNvPr id="1415173" name="Rectangle 5"/>
          <p:cNvSpPr>
            <a:spLocks noGrp="1" noChangeArrowheads="1"/>
          </p:cNvSpPr>
          <p:nvPr>
            <p:ph type="title"/>
          </p:nvPr>
        </p:nvSpPr>
        <p:spPr/>
        <p:txBody>
          <a:bodyPr/>
          <a:lstStyle/>
          <a:p>
            <a:r>
              <a:rPr lang="en-US"/>
              <a:t>Example </a:t>
            </a:r>
            <a:r>
              <a:rPr lang="el-GR">
                <a:latin typeface="Lucida Grande" charset="0"/>
              </a:rPr>
              <a:t>φ</a:t>
            </a:r>
            <a:r>
              <a:rPr lang="en-US"/>
              <a:t> = 13</a:t>
            </a:r>
            <a:endParaRPr lang="el-GR"/>
          </a:p>
        </p:txBody>
      </p:sp>
      <p:sp>
        <p:nvSpPr>
          <p:cNvPr id="1415171" name="Rectangle 3"/>
          <p:cNvSpPr>
            <a:spLocks noGrp="1" noChangeArrowheads="1"/>
          </p:cNvSpPr>
          <p:nvPr>
            <p:ph type="body" sz="half" idx="1"/>
          </p:nvPr>
        </p:nvSpPr>
        <p:spPr/>
        <p:txBody>
          <a:bodyPr/>
          <a:lstStyle/>
          <a:p>
            <a:pPr marL="0" indent="0"/>
            <a:r>
              <a:rPr lang="en-US" sz="2400"/>
              <a:t>The solution is not unique</a:t>
            </a:r>
          </a:p>
        </p:txBody>
      </p:sp>
      <p:grpSp>
        <p:nvGrpSpPr>
          <p:cNvPr id="1415177" name="Group 9"/>
          <p:cNvGrpSpPr>
            <a:grpSpLocks/>
          </p:cNvGrpSpPr>
          <p:nvPr/>
        </p:nvGrpSpPr>
        <p:grpSpPr bwMode="auto">
          <a:xfrm>
            <a:off x="3028950" y="1066800"/>
            <a:ext cx="5489575" cy="2428875"/>
            <a:chOff x="1176" y="672"/>
            <a:chExt cx="3458" cy="1530"/>
          </a:xfrm>
        </p:grpSpPr>
        <p:sp>
          <p:nvSpPr>
            <p:cNvPr id="1415178" name="Text Box 10"/>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179" name="Text Box 11"/>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415180" name="Group 12"/>
            <p:cNvGrpSpPr>
              <a:grpSpLocks/>
            </p:cNvGrpSpPr>
            <p:nvPr/>
          </p:nvGrpSpPr>
          <p:grpSpPr bwMode="auto">
            <a:xfrm>
              <a:off x="1176" y="672"/>
              <a:ext cx="3458" cy="1530"/>
              <a:chOff x="1120" y="672"/>
              <a:chExt cx="3458" cy="1530"/>
            </a:xfrm>
          </p:grpSpPr>
          <p:grpSp>
            <p:nvGrpSpPr>
              <p:cNvPr id="1415181" name="Group 13"/>
              <p:cNvGrpSpPr>
                <a:grpSpLocks/>
              </p:cNvGrpSpPr>
              <p:nvPr/>
            </p:nvGrpSpPr>
            <p:grpSpPr bwMode="auto">
              <a:xfrm>
                <a:off x="1500" y="672"/>
                <a:ext cx="2932" cy="1530"/>
                <a:chOff x="1500" y="672"/>
                <a:chExt cx="2932" cy="1530"/>
              </a:xfrm>
            </p:grpSpPr>
            <p:sp>
              <p:nvSpPr>
                <p:cNvPr id="1415182" name="Text Box 14"/>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183" name="Text Box 15"/>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184" name="Text Box 16"/>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185" name="Text Box 17"/>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186" name="Text Box 18"/>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187" name="Text Box 19"/>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188" name="Text Box 20"/>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189" name="Text Box 21"/>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190" name="Text Box 22"/>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191" name="Text Box 23"/>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192" name="Text Box 24"/>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193" name="Text Box 25"/>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194" name="Text Box 26"/>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195" name="Text Box 27"/>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196" name="Text Box 28"/>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197" name="Text Box 29"/>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198" name="Text Box 30"/>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15199" name="Group 31"/>
              <p:cNvGrpSpPr>
                <a:grpSpLocks/>
              </p:cNvGrpSpPr>
              <p:nvPr/>
            </p:nvGrpSpPr>
            <p:grpSpPr bwMode="auto">
              <a:xfrm>
                <a:off x="1120" y="856"/>
                <a:ext cx="3458" cy="1207"/>
                <a:chOff x="336" y="856"/>
                <a:chExt cx="3458" cy="1207"/>
              </a:xfrm>
            </p:grpSpPr>
            <p:grpSp>
              <p:nvGrpSpPr>
                <p:cNvPr id="1415200" name="Group 32"/>
                <p:cNvGrpSpPr>
                  <a:grpSpLocks/>
                </p:cNvGrpSpPr>
                <p:nvPr/>
              </p:nvGrpSpPr>
              <p:grpSpPr bwMode="auto">
                <a:xfrm>
                  <a:off x="602" y="880"/>
                  <a:ext cx="2945" cy="1183"/>
                  <a:chOff x="594" y="880"/>
                  <a:chExt cx="2945" cy="1183"/>
                </a:xfrm>
              </p:grpSpPr>
              <p:grpSp>
                <p:nvGrpSpPr>
                  <p:cNvPr id="1415201" name="Group 33"/>
                  <p:cNvGrpSpPr>
                    <a:grpSpLocks/>
                  </p:cNvGrpSpPr>
                  <p:nvPr/>
                </p:nvGrpSpPr>
                <p:grpSpPr bwMode="auto">
                  <a:xfrm>
                    <a:off x="594" y="890"/>
                    <a:ext cx="2379" cy="1173"/>
                    <a:chOff x="594" y="890"/>
                    <a:chExt cx="2379" cy="1173"/>
                  </a:xfrm>
                </p:grpSpPr>
                <p:grpSp>
                  <p:nvGrpSpPr>
                    <p:cNvPr id="1415202" name="Group 34"/>
                    <p:cNvGrpSpPr>
                      <a:grpSpLocks/>
                    </p:cNvGrpSpPr>
                    <p:nvPr/>
                  </p:nvGrpSpPr>
                  <p:grpSpPr bwMode="auto">
                    <a:xfrm>
                      <a:off x="1122" y="1754"/>
                      <a:ext cx="1851" cy="309"/>
                      <a:chOff x="1098" y="898"/>
                      <a:chExt cx="1851" cy="309"/>
                    </a:xfrm>
                  </p:grpSpPr>
                  <p:sp>
                    <p:nvSpPr>
                      <p:cNvPr id="1415203" name="AutoShape 35"/>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04" name="AutoShape 36"/>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05" name="AutoShape 37"/>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15206" name="AutoShape 38"/>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07" name="AutoShape 39"/>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08" name="Line 40"/>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09" name="Line 41"/>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0" name="Line 42"/>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15211" name="Group 43"/>
                  <p:cNvGrpSpPr>
                    <a:grpSpLocks/>
                  </p:cNvGrpSpPr>
                  <p:nvPr/>
                </p:nvGrpSpPr>
                <p:grpSpPr bwMode="auto">
                  <a:xfrm>
                    <a:off x="1692" y="880"/>
                    <a:ext cx="1847" cy="1168"/>
                    <a:chOff x="1692" y="880"/>
                    <a:chExt cx="1847" cy="1168"/>
                  </a:xfrm>
                </p:grpSpPr>
                <p:sp>
                  <p:nvSpPr>
                    <p:cNvPr id="1415212" name="AutoShape 44"/>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3" name="Line 45"/>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4" name="Line 46"/>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5215" name="Group 47"/>
                    <p:cNvGrpSpPr>
                      <a:grpSpLocks/>
                    </p:cNvGrpSpPr>
                    <p:nvPr/>
                  </p:nvGrpSpPr>
                  <p:grpSpPr bwMode="auto">
                    <a:xfrm>
                      <a:off x="1692" y="880"/>
                      <a:ext cx="1847" cy="1168"/>
                      <a:chOff x="1692" y="880"/>
                      <a:chExt cx="1847" cy="1168"/>
                    </a:xfrm>
                  </p:grpSpPr>
                  <p:sp>
                    <p:nvSpPr>
                      <p:cNvPr id="1415216" name="AutoShape 48"/>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7" name="Line 49"/>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8" name="Line 50"/>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19" name="Line 51"/>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20" name="Text Box 52"/>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15221" name="Group 53"/>
                      <p:cNvGrpSpPr>
                        <a:grpSpLocks/>
                      </p:cNvGrpSpPr>
                      <p:nvPr/>
                    </p:nvGrpSpPr>
                    <p:grpSpPr bwMode="auto">
                      <a:xfrm>
                        <a:off x="2419" y="1342"/>
                        <a:ext cx="1120" cy="706"/>
                        <a:chOff x="2419" y="1342"/>
                        <a:chExt cx="1120" cy="706"/>
                      </a:xfrm>
                    </p:grpSpPr>
                    <p:sp>
                      <p:nvSpPr>
                        <p:cNvPr id="1415222" name="AutoShape 54"/>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23" name="Text Box 55"/>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15224" name="Group 56"/>
                <p:cNvGrpSpPr>
                  <a:grpSpLocks/>
                </p:cNvGrpSpPr>
                <p:nvPr/>
              </p:nvGrpSpPr>
              <p:grpSpPr bwMode="auto">
                <a:xfrm>
                  <a:off x="336" y="856"/>
                  <a:ext cx="3458" cy="1182"/>
                  <a:chOff x="336" y="856"/>
                  <a:chExt cx="3458" cy="1182"/>
                </a:xfrm>
              </p:grpSpPr>
              <p:sp>
                <p:nvSpPr>
                  <p:cNvPr id="1415225" name="Line 57"/>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26" name="Line 58"/>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27" name="Line 59"/>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28" name="Text Box 60"/>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15229" name="Text Box 61"/>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15230" name="Text Box 62"/>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15231" name="Text Box 63"/>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15232" name="Text Box 64"/>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15233" name="Text Box 65"/>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grpSp>
        <p:nvGrpSpPr>
          <p:cNvPr id="1415235" name="Group 67"/>
          <p:cNvGrpSpPr>
            <a:grpSpLocks/>
          </p:cNvGrpSpPr>
          <p:nvPr/>
        </p:nvGrpSpPr>
        <p:grpSpPr bwMode="auto">
          <a:xfrm>
            <a:off x="3030538" y="3754438"/>
            <a:ext cx="5489575" cy="2428875"/>
            <a:chOff x="1176" y="672"/>
            <a:chExt cx="3458" cy="1530"/>
          </a:xfrm>
        </p:grpSpPr>
        <p:sp>
          <p:nvSpPr>
            <p:cNvPr id="1415236" name="Text Box 68"/>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37" name="Text Box 69"/>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415238" name="Group 70"/>
            <p:cNvGrpSpPr>
              <a:grpSpLocks/>
            </p:cNvGrpSpPr>
            <p:nvPr/>
          </p:nvGrpSpPr>
          <p:grpSpPr bwMode="auto">
            <a:xfrm>
              <a:off x="1176" y="672"/>
              <a:ext cx="3458" cy="1530"/>
              <a:chOff x="1120" y="672"/>
              <a:chExt cx="3458" cy="1530"/>
            </a:xfrm>
          </p:grpSpPr>
          <p:grpSp>
            <p:nvGrpSpPr>
              <p:cNvPr id="1415239" name="Group 71"/>
              <p:cNvGrpSpPr>
                <a:grpSpLocks/>
              </p:cNvGrpSpPr>
              <p:nvPr/>
            </p:nvGrpSpPr>
            <p:grpSpPr bwMode="auto">
              <a:xfrm>
                <a:off x="1500" y="672"/>
                <a:ext cx="2932" cy="1530"/>
                <a:chOff x="1500" y="672"/>
                <a:chExt cx="2932" cy="1530"/>
              </a:xfrm>
            </p:grpSpPr>
            <p:sp>
              <p:nvSpPr>
                <p:cNvPr id="1415240" name="Text Box 72"/>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241" name="Text Box 73"/>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242" name="Text Box 74"/>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15243" name="Text Box 75"/>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244" name="Text Box 76"/>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45" name="Text Box 77"/>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46" name="Text Box 78"/>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247" name="Text Box 79"/>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248" name="Text Box 80"/>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49" name="Text Box 81"/>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250" name="Text Box 82"/>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51" name="Text Box 83"/>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15252" name="Text Box 84"/>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15253" name="Text Box 85"/>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254" name="Text Box 86"/>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255" name="Text Box 87"/>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15256" name="Text Box 88"/>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15257" name="Group 89"/>
              <p:cNvGrpSpPr>
                <a:grpSpLocks/>
              </p:cNvGrpSpPr>
              <p:nvPr/>
            </p:nvGrpSpPr>
            <p:grpSpPr bwMode="auto">
              <a:xfrm>
                <a:off x="1120" y="856"/>
                <a:ext cx="3458" cy="1207"/>
                <a:chOff x="336" y="856"/>
                <a:chExt cx="3458" cy="1207"/>
              </a:xfrm>
            </p:grpSpPr>
            <p:grpSp>
              <p:nvGrpSpPr>
                <p:cNvPr id="1415258" name="Group 90"/>
                <p:cNvGrpSpPr>
                  <a:grpSpLocks/>
                </p:cNvGrpSpPr>
                <p:nvPr/>
              </p:nvGrpSpPr>
              <p:grpSpPr bwMode="auto">
                <a:xfrm>
                  <a:off x="602" y="880"/>
                  <a:ext cx="2945" cy="1183"/>
                  <a:chOff x="594" y="880"/>
                  <a:chExt cx="2945" cy="1183"/>
                </a:xfrm>
              </p:grpSpPr>
              <p:grpSp>
                <p:nvGrpSpPr>
                  <p:cNvPr id="1415259" name="Group 91"/>
                  <p:cNvGrpSpPr>
                    <a:grpSpLocks/>
                  </p:cNvGrpSpPr>
                  <p:nvPr/>
                </p:nvGrpSpPr>
                <p:grpSpPr bwMode="auto">
                  <a:xfrm>
                    <a:off x="594" y="890"/>
                    <a:ext cx="2379" cy="1173"/>
                    <a:chOff x="594" y="890"/>
                    <a:chExt cx="2379" cy="1173"/>
                  </a:xfrm>
                </p:grpSpPr>
                <p:grpSp>
                  <p:nvGrpSpPr>
                    <p:cNvPr id="1415260" name="Group 92"/>
                    <p:cNvGrpSpPr>
                      <a:grpSpLocks/>
                    </p:cNvGrpSpPr>
                    <p:nvPr/>
                  </p:nvGrpSpPr>
                  <p:grpSpPr bwMode="auto">
                    <a:xfrm>
                      <a:off x="1122" y="1754"/>
                      <a:ext cx="1851" cy="309"/>
                      <a:chOff x="1098" y="898"/>
                      <a:chExt cx="1851" cy="309"/>
                    </a:xfrm>
                  </p:grpSpPr>
                  <p:sp>
                    <p:nvSpPr>
                      <p:cNvPr id="1415261" name="AutoShape 93"/>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2" name="AutoShape 94"/>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3" name="AutoShape 95"/>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15264" name="AutoShape 96"/>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5" name="AutoShape 97"/>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6" name="Line 98"/>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7" name="Line 99"/>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68" name="Line 100"/>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15269" name="Group 101"/>
                  <p:cNvGrpSpPr>
                    <a:grpSpLocks/>
                  </p:cNvGrpSpPr>
                  <p:nvPr/>
                </p:nvGrpSpPr>
                <p:grpSpPr bwMode="auto">
                  <a:xfrm>
                    <a:off x="1692" y="880"/>
                    <a:ext cx="1847" cy="1168"/>
                    <a:chOff x="1692" y="880"/>
                    <a:chExt cx="1847" cy="1168"/>
                  </a:xfrm>
                </p:grpSpPr>
                <p:sp>
                  <p:nvSpPr>
                    <p:cNvPr id="1415270" name="AutoShape 102"/>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1" name="Line 103"/>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2" name="Line 104"/>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15273" name="Group 105"/>
                    <p:cNvGrpSpPr>
                      <a:grpSpLocks/>
                    </p:cNvGrpSpPr>
                    <p:nvPr/>
                  </p:nvGrpSpPr>
                  <p:grpSpPr bwMode="auto">
                    <a:xfrm>
                      <a:off x="1692" y="880"/>
                      <a:ext cx="1847" cy="1168"/>
                      <a:chOff x="1692" y="880"/>
                      <a:chExt cx="1847" cy="1168"/>
                    </a:xfrm>
                  </p:grpSpPr>
                  <p:sp>
                    <p:nvSpPr>
                      <p:cNvPr id="1415274" name="AutoShape 106"/>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5" name="Line 107"/>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6" name="Line 108"/>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7" name="Line 109"/>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78" name="Text Box 110"/>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15279" name="Group 111"/>
                      <p:cNvGrpSpPr>
                        <a:grpSpLocks/>
                      </p:cNvGrpSpPr>
                      <p:nvPr/>
                    </p:nvGrpSpPr>
                    <p:grpSpPr bwMode="auto">
                      <a:xfrm>
                        <a:off x="2419" y="1342"/>
                        <a:ext cx="1120" cy="706"/>
                        <a:chOff x="2419" y="1342"/>
                        <a:chExt cx="1120" cy="706"/>
                      </a:xfrm>
                    </p:grpSpPr>
                    <p:sp>
                      <p:nvSpPr>
                        <p:cNvPr id="1415280" name="AutoShape 112"/>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81" name="Text Box 113"/>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15282" name="Group 114"/>
                <p:cNvGrpSpPr>
                  <a:grpSpLocks/>
                </p:cNvGrpSpPr>
                <p:nvPr/>
              </p:nvGrpSpPr>
              <p:grpSpPr bwMode="auto">
                <a:xfrm>
                  <a:off x="336" y="856"/>
                  <a:ext cx="3458" cy="1182"/>
                  <a:chOff x="336" y="856"/>
                  <a:chExt cx="3458" cy="1182"/>
                </a:xfrm>
              </p:grpSpPr>
              <p:sp>
                <p:nvSpPr>
                  <p:cNvPr id="1415283" name="Line 115"/>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84" name="Line 116"/>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85" name="Line 117"/>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15286" name="Text Box 118"/>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15287" name="Text Box 119"/>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15288" name="Text Box 120"/>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15289" name="Text Box 121"/>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15290" name="Text Box 122"/>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15291" name="Text Box 123"/>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15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7653C43-CF6D-054C-927E-E54FDE899BD9}" type="slidenum">
              <a:rPr lang="en-US"/>
              <a:pPr/>
              <a:t>53</a:t>
            </a:fld>
            <a:endParaRPr lang="en-US"/>
          </a:p>
        </p:txBody>
      </p:sp>
      <p:sp>
        <p:nvSpPr>
          <p:cNvPr id="1418242" name="Rectangle 2"/>
          <p:cNvSpPr>
            <a:spLocks noGrp="1" noChangeArrowheads="1"/>
          </p:cNvSpPr>
          <p:nvPr>
            <p:ph type="title"/>
          </p:nvPr>
        </p:nvSpPr>
        <p:spPr/>
        <p:txBody>
          <a:bodyPr/>
          <a:lstStyle/>
          <a:p>
            <a:r>
              <a:rPr lang="en-US"/>
              <a:t>Relaxation-based retiming</a:t>
            </a:r>
          </a:p>
        </p:txBody>
      </p:sp>
      <p:sp>
        <p:nvSpPr>
          <p:cNvPr id="1418243" name="Rectangle 3"/>
          <p:cNvSpPr>
            <a:spLocks noGrp="1" noChangeArrowheads="1"/>
          </p:cNvSpPr>
          <p:nvPr>
            <p:ph type="body" idx="1"/>
          </p:nvPr>
        </p:nvSpPr>
        <p:spPr/>
        <p:txBody>
          <a:bodyPr/>
          <a:lstStyle/>
          <a:p>
            <a:r>
              <a:rPr lang="en-US"/>
              <a:t>Most common algorithm for retiming</a:t>
            </a:r>
          </a:p>
          <a:p>
            <a:pPr lvl="1"/>
            <a:r>
              <a:rPr lang="en-US"/>
              <a:t>Avoids storage of matrices </a:t>
            </a:r>
            <a:r>
              <a:rPr lang="en-US">
                <a:solidFill>
                  <a:schemeClr val="bg2"/>
                </a:solidFill>
              </a:rPr>
              <a:t>W</a:t>
            </a:r>
            <a:r>
              <a:rPr lang="en-US"/>
              <a:t> and </a:t>
            </a:r>
            <a:r>
              <a:rPr lang="en-US">
                <a:solidFill>
                  <a:schemeClr val="bg2"/>
                </a:solidFill>
              </a:rPr>
              <a:t>D</a:t>
            </a:r>
          </a:p>
          <a:p>
            <a:pPr lvl="1"/>
            <a:r>
              <a:rPr lang="en-US"/>
              <a:t>Applicable to large circuits</a:t>
            </a:r>
          </a:p>
          <a:p>
            <a:r>
              <a:rPr lang="en-US"/>
              <a:t>Rationale</a:t>
            </a:r>
          </a:p>
          <a:p>
            <a:pPr lvl="1"/>
            <a:r>
              <a:rPr lang="en-US"/>
              <a:t>Search for decreasing </a:t>
            </a:r>
            <a:r>
              <a:rPr lang="el-GR">
                <a:solidFill>
                  <a:schemeClr val="bg2"/>
                </a:solidFill>
                <a:latin typeface="Lucida Grande" charset="0"/>
              </a:rPr>
              <a:t>φ</a:t>
            </a:r>
            <a:r>
              <a:rPr lang="en-US"/>
              <a:t> in fixed step</a:t>
            </a:r>
          </a:p>
          <a:p>
            <a:pPr lvl="2"/>
            <a:r>
              <a:rPr lang="en-US"/>
              <a:t>Look for values of </a:t>
            </a:r>
            <a:r>
              <a:rPr lang="el-GR">
                <a:solidFill>
                  <a:schemeClr val="bg2"/>
                </a:solidFill>
                <a:latin typeface="Lucida Grande" charset="0"/>
              </a:rPr>
              <a:t>φ</a:t>
            </a:r>
            <a:r>
              <a:rPr lang="en-US"/>
              <a:t> compatible with peripheral circuits</a:t>
            </a:r>
          </a:p>
          <a:p>
            <a:pPr lvl="1"/>
            <a:r>
              <a:rPr lang="en-US"/>
              <a:t>Use efficient method to determine legality</a:t>
            </a:r>
          </a:p>
          <a:p>
            <a:pPr lvl="2"/>
            <a:r>
              <a:rPr lang="en-US"/>
              <a:t>Network graph is often very sparse</a:t>
            </a:r>
          </a:p>
          <a:p>
            <a:pPr lvl="1"/>
            <a:r>
              <a:rPr lang="en-US"/>
              <a:t>Can be coupled with topological timing analysis</a:t>
            </a:r>
            <a:endParaRPr 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28BCB4A-7E73-6746-82D9-F4A9AAC47F31}" type="slidenum">
              <a:rPr lang="en-US"/>
              <a:pPr/>
              <a:t>54</a:t>
            </a:fld>
            <a:endParaRPr lang="en-US"/>
          </a:p>
        </p:txBody>
      </p:sp>
      <p:sp>
        <p:nvSpPr>
          <p:cNvPr id="1419266" name="Rectangle 2"/>
          <p:cNvSpPr>
            <a:spLocks noGrp="1" noChangeArrowheads="1"/>
          </p:cNvSpPr>
          <p:nvPr>
            <p:ph type="title"/>
          </p:nvPr>
        </p:nvSpPr>
        <p:spPr/>
        <p:txBody>
          <a:bodyPr/>
          <a:lstStyle/>
          <a:p>
            <a:r>
              <a:rPr lang="en-US"/>
              <a:t>Relaxation-based retiming</a:t>
            </a:r>
          </a:p>
        </p:txBody>
      </p:sp>
      <p:sp>
        <p:nvSpPr>
          <p:cNvPr id="1419267" name="Rectangle 3"/>
          <p:cNvSpPr>
            <a:spLocks noGrp="1" noChangeArrowheads="1"/>
          </p:cNvSpPr>
          <p:nvPr>
            <p:ph type="body" idx="1"/>
          </p:nvPr>
        </p:nvSpPr>
        <p:spPr/>
        <p:txBody>
          <a:bodyPr/>
          <a:lstStyle/>
          <a:p>
            <a:r>
              <a:rPr lang="en-US"/>
              <a:t>Start with a given cycle-time </a:t>
            </a:r>
            <a:r>
              <a:rPr lang="el-GR">
                <a:solidFill>
                  <a:schemeClr val="bg2"/>
                </a:solidFill>
                <a:latin typeface="Lucida Grande" charset="0"/>
              </a:rPr>
              <a:t>φ</a:t>
            </a:r>
            <a:endParaRPr lang="en-US">
              <a:solidFill>
                <a:schemeClr val="bg2"/>
              </a:solidFill>
            </a:endParaRPr>
          </a:p>
          <a:p>
            <a:r>
              <a:rPr lang="en-US"/>
              <a:t>Look for paths with excessive delays</a:t>
            </a:r>
          </a:p>
          <a:p>
            <a:r>
              <a:rPr lang="en-US"/>
              <a:t>Make such paths shorter </a:t>
            </a:r>
          </a:p>
          <a:p>
            <a:pPr lvl="1"/>
            <a:r>
              <a:rPr lang="en-US"/>
              <a:t>By bringing the terminal register closer</a:t>
            </a:r>
          </a:p>
          <a:p>
            <a:pPr lvl="1"/>
            <a:r>
              <a:rPr lang="en-US"/>
              <a:t>Some other paths may become longer</a:t>
            </a:r>
          </a:p>
          <a:p>
            <a:pPr lvl="1"/>
            <a:r>
              <a:rPr lang="en-US"/>
              <a:t>Namely, those path whose tail has been moved</a:t>
            </a:r>
          </a:p>
          <a:p>
            <a:r>
              <a:rPr lang="en-US"/>
              <a:t>Use an iterative approach</a:t>
            </a:r>
            <a:endParaRPr 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E36E546-FBEE-2549-9040-421ABDFF12D9}" type="slidenum">
              <a:rPr lang="en-US"/>
              <a:pPr/>
              <a:t>55</a:t>
            </a:fld>
            <a:endParaRPr lang="en-US"/>
          </a:p>
        </p:txBody>
      </p:sp>
      <p:sp>
        <p:nvSpPr>
          <p:cNvPr id="1420290" name="Rectangle 2"/>
          <p:cNvSpPr>
            <a:spLocks noGrp="1" noChangeArrowheads="1"/>
          </p:cNvSpPr>
          <p:nvPr>
            <p:ph type="title"/>
          </p:nvPr>
        </p:nvSpPr>
        <p:spPr/>
        <p:txBody>
          <a:bodyPr/>
          <a:lstStyle/>
          <a:p>
            <a:r>
              <a:rPr lang="en-US"/>
              <a:t>Relaxation-based retiming</a:t>
            </a:r>
          </a:p>
        </p:txBody>
      </p:sp>
      <p:sp>
        <p:nvSpPr>
          <p:cNvPr id="1420291" name="Rectangle 3"/>
          <p:cNvSpPr>
            <a:spLocks noGrp="1" noChangeArrowheads="1"/>
          </p:cNvSpPr>
          <p:nvPr>
            <p:ph type="body" idx="1"/>
          </p:nvPr>
        </p:nvSpPr>
        <p:spPr/>
        <p:txBody>
          <a:bodyPr/>
          <a:lstStyle/>
          <a:p>
            <a:pPr>
              <a:lnSpc>
                <a:spcPct val="115000"/>
              </a:lnSpc>
            </a:pPr>
            <a:r>
              <a:rPr lang="en-US"/>
              <a:t>Define data ready time at each node</a:t>
            </a:r>
          </a:p>
          <a:p>
            <a:pPr lvl="1">
              <a:lnSpc>
                <a:spcPct val="100000"/>
              </a:lnSpc>
            </a:pPr>
            <a:r>
              <a:rPr lang="en-US"/>
              <a:t>Total delay from register boundary</a:t>
            </a:r>
          </a:p>
          <a:p>
            <a:pPr>
              <a:lnSpc>
                <a:spcPct val="115000"/>
              </a:lnSpc>
            </a:pPr>
            <a:r>
              <a:rPr lang="en-US"/>
              <a:t>Iterative approach</a:t>
            </a:r>
          </a:p>
          <a:p>
            <a:pPr lvl="1">
              <a:lnSpc>
                <a:spcPct val="100000"/>
              </a:lnSpc>
            </a:pPr>
            <a:r>
              <a:rPr lang="en-US"/>
              <a:t>Find vertices with </a:t>
            </a:r>
            <a:r>
              <a:rPr lang="en-US" i="1"/>
              <a:t>data ready</a:t>
            </a:r>
            <a:r>
              <a:rPr lang="en-US"/>
              <a:t> </a:t>
            </a:r>
            <a:r>
              <a:rPr lang="en-US">
                <a:solidFill>
                  <a:schemeClr val="bg2"/>
                </a:solidFill>
              </a:rPr>
              <a:t>&gt; </a:t>
            </a:r>
            <a:r>
              <a:rPr lang="el-GR">
                <a:solidFill>
                  <a:schemeClr val="bg2"/>
                </a:solidFill>
                <a:latin typeface="Lucida Grande" charset="0"/>
              </a:rPr>
              <a:t>φ</a:t>
            </a:r>
            <a:endParaRPr lang="en-US">
              <a:solidFill>
                <a:schemeClr val="bg2"/>
              </a:solidFill>
            </a:endParaRPr>
          </a:p>
          <a:p>
            <a:pPr lvl="1">
              <a:lnSpc>
                <a:spcPct val="100000"/>
              </a:lnSpc>
            </a:pPr>
            <a:r>
              <a:rPr lang="en-US"/>
              <a:t>Retime these vertices by </a:t>
            </a:r>
            <a:r>
              <a:rPr lang="en-US">
                <a:solidFill>
                  <a:schemeClr val="bg2"/>
                </a:solidFill>
              </a:rPr>
              <a:t>1</a:t>
            </a:r>
          </a:p>
          <a:p>
            <a:pPr>
              <a:lnSpc>
                <a:spcPct val="115000"/>
              </a:lnSpc>
            </a:pPr>
            <a:r>
              <a:rPr lang="en-US"/>
              <a:t>Algorithm properties</a:t>
            </a:r>
          </a:p>
          <a:p>
            <a:pPr lvl="1">
              <a:lnSpc>
                <a:spcPct val="100000"/>
              </a:lnSpc>
            </a:pPr>
            <a:r>
              <a:rPr lang="en-US"/>
              <a:t>If at some iteration there is no vertex with </a:t>
            </a:r>
            <a:r>
              <a:rPr lang="en-US" i="1"/>
              <a:t>data ready</a:t>
            </a:r>
            <a:r>
              <a:rPr lang="en-US"/>
              <a:t> </a:t>
            </a:r>
            <a:r>
              <a:rPr lang="en-US">
                <a:solidFill>
                  <a:schemeClr val="bg2"/>
                </a:solidFill>
              </a:rPr>
              <a:t>&gt; </a:t>
            </a:r>
            <a:r>
              <a:rPr lang="el-GR">
                <a:solidFill>
                  <a:schemeClr val="bg2"/>
                </a:solidFill>
                <a:latin typeface="Lucida Grande" charset="0"/>
              </a:rPr>
              <a:t>φ</a:t>
            </a:r>
            <a:r>
              <a:rPr lang="en-US"/>
              <a:t>,</a:t>
            </a:r>
            <a:br>
              <a:rPr lang="en-US"/>
            </a:br>
            <a:r>
              <a:rPr lang="en-US"/>
              <a:t>a legal retiming has been found</a:t>
            </a:r>
          </a:p>
          <a:p>
            <a:pPr lvl="1">
              <a:lnSpc>
                <a:spcPct val="100000"/>
              </a:lnSpc>
            </a:pPr>
            <a:r>
              <a:rPr lang="en-US"/>
              <a:t>If a legal retiming is not found in </a:t>
            </a:r>
            <a:r>
              <a:rPr lang="en-US">
                <a:solidFill>
                  <a:schemeClr val="bg2"/>
                </a:solidFill>
              </a:rPr>
              <a:t>|V|</a:t>
            </a:r>
            <a:r>
              <a:rPr lang="en-US"/>
              <a:t> iterations,</a:t>
            </a:r>
            <a:br>
              <a:rPr lang="en-US"/>
            </a:br>
            <a:r>
              <a:rPr lang="en-US"/>
              <a:t>then no legal retiming exists for that </a:t>
            </a:r>
            <a:r>
              <a:rPr lang="el-GR">
                <a:solidFill>
                  <a:schemeClr val="bg2"/>
                </a:solidFill>
                <a:latin typeface="Lucida Grande" charset="0"/>
              </a:rPr>
              <a:t>φ</a:t>
            </a:r>
            <a:endParaRPr lang="el-GR">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029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2029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20291">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2029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20291">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202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Footer Placeholder 3"/>
          <p:cNvSpPr>
            <a:spLocks noGrp="1"/>
          </p:cNvSpPr>
          <p:nvPr>
            <p:ph type="ftr" sz="quarter" idx="10"/>
          </p:nvPr>
        </p:nvSpPr>
        <p:spPr/>
        <p:txBody>
          <a:bodyPr/>
          <a:lstStyle/>
          <a:p>
            <a:r>
              <a:rPr lang="en-US"/>
              <a:t>(c) Giovanni De Micheli</a:t>
            </a:r>
          </a:p>
        </p:txBody>
      </p:sp>
      <p:sp>
        <p:nvSpPr>
          <p:cNvPr id="96" name="Slide Number Placeholder 4"/>
          <p:cNvSpPr>
            <a:spLocks noGrp="1"/>
          </p:cNvSpPr>
          <p:nvPr>
            <p:ph type="sldNum" sz="quarter" idx="11"/>
          </p:nvPr>
        </p:nvSpPr>
        <p:spPr/>
        <p:txBody>
          <a:bodyPr/>
          <a:lstStyle/>
          <a:p>
            <a:fld id="{0B2A1E54-80C9-994D-8F9F-E34498601C8D}" type="slidenum">
              <a:rPr lang="en-US"/>
              <a:pPr/>
              <a:t>56</a:t>
            </a:fld>
            <a:endParaRPr lang="en-US"/>
          </a:p>
        </p:txBody>
      </p:sp>
      <p:sp>
        <p:nvSpPr>
          <p:cNvPr id="1421314" name="Rectangle 2"/>
          <p:cNvSpPr>
            <a:spLocks noGrp="1" noChangeArrowheads="1"/>
          </p:cNvSpPr>
          <p:nvPr>
            <p:ph type="title"/>
          </p:nvPr>
        </p:nvSpPr>
        <p:spPr/>
        <p:txBody>
          <a:bodyPr/>
          <a:lstStyle/>
          <a:p>
            <a:r>
              <a:rPr lang="en-US"/>
              <a:t>Example   </a:t>
            </a:r>
            <a:r>
              <a:rPr lang="el-GR">
                <a:latin typeface="Lucida Grande" charset="0"/>
              </a:rPr>
              <a:t>φ</a:t>
            </a:r>
            <a:r>
              <a:rPr lang="en-US"/>
              <a:t> = 13 iteration = 1</a:t>
            </a:r>
            <a:endParaRPr lang="el-GR"/>
          </a:p>
        </p:txBody>
      </p:sp>
      <p:grpSp>
        <p:nvGrpSpPr>
          <p:cNvPr id="1421320" name="Group 8"/>
          <p:cNvGrpSpPr>
            <a:grpSpLocks/>
          </p:cNvGrpSpPr>
          <p:nvPr/>
        </p:nvGrpSpPr>
        <p:grpSpPr bwMode="auto">
          <a:xfrm>
            <a:off x="-157163" y="2057400"/>
            <a:ext cx="4757738" cy="2428875"/>
            <a:chOff x="1176" y="672"/>
            <a:chExt cx="3458" cy="1530"/>
          </a:xfrm>
        </p:grpSpPr>
        <p:sp>
          <p:nvSpPr>
            <p:cNvPr id="1421321" name="Text Box 9"/>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22" name="Text Box 10"/>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21323" name="Group 11"/>
            <p:cNvGrpSpPr>
              <a:grpSpLocks/>
            </p:cNvGrpSpPr>
            <p:nvPr/>
          </p:nvGrpSpPr>
          <p:grpSpPr bwMode="auto">
            <a:xfrm>
              <a:off x="1176" y="672"/>
              <a:ext cx="3458" cy="1530"/>
              <a:chOff x="1120" y="672"/>
              <a:chExt cx="3458" cy="1530"/>
            </a:xfrm>
          </p:grpSpPr>
          <p:grpSp>
            <p:nvGrpSpPr>
              <p:cNvPr id="1421324" name="Group 12"/>
              <p:cNvGrpSpPr>
                <a:grpSpLocks/>
              </p:cNvGrpSpPr>
              <p:nvPr/>
            </p:nvGrpSpPr>
            <p:grpSpPr bwMode="auto">
              <a:xfrm>
                <a:off x="1500" y="672"/>
                <a:ext cx="2932" cy="1530"/>
                <a:chOff x="1500" y="672"/>
                <a:chExt cx="2932" cy="1530"/>
              </a:xfrm>
            </p:grpSpPr>
            <p:sp>
              <p:nvSpPr>
                <p:cNvPr id="1421325" name="Text Box 13"/>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26" name="Text Box 14"/>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27" name="Text Box 15"/>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28" name="Text Box 16"/>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29" name="Text Box 17"/>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30" name="Text Box 18"/>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31" name="Text Box 19"/>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32" name="Text Box 20"/>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33" name="Text Box 21"/>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1334" name="Text Box 22"/>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1335" name="Text Box 23"/>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1336" name="Text Box 24"/>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1337" name="Text Box 25"/>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1338" name="Text Box 26"/>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39" name="Text Box 27"/>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40" name="Text Box 28"/>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41" name="Text Box 29"/>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21342" name="Group 30"/>
              <p:cNvGrpSpPr>
                <a:grpSpLocks/>
              </p:cNvGrpSpPr>
              <p:nvPr/>
            </p:nvGrpSpPr>
            <p:grpSpPr bwMode="auto">
              <a:xfrm>
                <a:off x="1120" y="856"/>
                <a:ext cx="3458" cy="1207"/>
                <a:chOff x="336" y="856"/>
                <a:chExt cx="3458" cy="1207"/>
              </a:xfrm>
            </p:grpSpPr>
            <p:grpSp>
              <p:nvGrpSpPr>
                <p:cNvPr id="1421343" name="Group 31"/>
                <p:cNvGrpSpPr>
                  <a:grpSpLocks/>
                </p:cNvGrpSpPr>
                <p:nvPr/>
              </p:nvGrpSpPr>
              <p:grpSpPr bwMode="auto">
                <a:xfrm>
                  <a:off x="602" y="880"/>
                  <a:ext cx="2945" cy="1183"/>
                  <a:chOff x="594" y="880"/>
                  <a:chExt cx="2945" cy="1183"/>
                </a:xfrm>
              </p:grpSpPr>
              <p:grpSp>
                <p:nvGrpSpPr>
                  <p:cNvPr id="1421344" name="Group 32"/>
                  <p:cNvGrpSpPr>
                    <a:grpSpLocks/>
                  </p:cNvGrpSpPr>
                  <p:nvPr/>
                </p:nvGrpSpPr>
                <p:grpSpPr bwMode="auto">
                  <a:xfrm>
                    <a:off x="594" y="890"/>
                    <a:ext cx="2379" cy="1173"/>
                    <a:chOff x="594" y="890"/>
                    <a:chExt cx="2379" cy="1173"/>
                  </a:xfrm>
                </p:grpSpPr>
                <p:grpSp>
                  <p:nvGrpSpPr>
                    <p:cNvPr id="1421345" name="Group 33"/>
                    <p:cNvGrpSpPr>
                      <a:grpSpLocks/>
                    </p:cNvGrpSpPr>
                    <p:nvPr/>
                  </p:nvGrpSpPr>
                  <p:grpSpPr bwMode="auto">
                    <a:xfrm>
                      <a:off x="1122" y="1754"/>
                      <a:ext cx="1851" cy="309"/>
                      <a:chOff x="1098" y="898"/>
                      <a:chExt cx="1851" cy="309"/>
                    </a:xfrm>
                  </p:grpSpPr>
                  <p:sp>
                    <p:nvSpPr>
                      <p:cNvPr id="1421346" name="AutoShape 34"/>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47" name="AutoShape 35"/>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48" name="AutoShape 36"/>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21349" name="AutoShape 37"/>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0" name="AutoShape 38"/>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1" name="Line 39"/>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2" name="Line 40"/>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3" name="Line 41"/>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21354" name="Group 42"/>
                  <p:cNvGrpSpPr>
                    <a:grpSpLocks/>
                  </p:cNvGrpSpPr>
                  <p:nvPr/>
                </p:nvGrpSpPr>
                <p:grpSpPr bwMode="auto">
                  <a:xfrm>
                    <a:off x="1692" y="880"/>
                    <a:ext cx="1847" cy="1168"/>
                    <a:chOff x="1692" y="880"/>
                    <a:chExt cx="1847" cy="1168"/>
                  </a:xfrm>
                </p:grpSpPr>
                <p:sp>
                  <p:nvSpPr>
                    <p:cNvPr id="1421355" name="AutoShape 43"/>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6" name="Line 44"/>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57" name="Line 45"/>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1358" name="Group 46"/>
                    <p:cNvGrpSpPr>
                      <a:grpSpLocks/>
                    </p:cNvGrpSpPr>
                    <p:nvPr/>
                  </p:nvGrpSpPr>
                  <p:grpSpPr bwMode="auto">
                    <a:xfrm>
                      <a:off x="1692" y="880"/>
                      <a:ext cx="1847" cy="1168"/>
                      <a:chOff x="1692" y="880"/>
                      <a:chExt cx="1847" cy="1168"/>
                    </a:xfrm>
                  </p:grpSpPr>
                  <p:sp>
                    <p:nvSpPr>
                      <p:cNvPr id="1421359" name="AutoShape 47"/>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0" name="Line 48"/>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1" name="Line 49"/>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2" name="Line 50"/>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3" name="Text Box 51"/>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21364" name="Group 52"/>
                      <p:cNvGrpSpPr>
                        <a:grpSpLocks/>
                      </p:cNvGrpSpPr>
                      <p:nvPr/>
                    </p:nvGrpSpPr>
                    <p:grpSpPr bwMode="auto">
                      <a:xfrm>
                        <a:off x="2419" y="1342"/>
                        <a:ext cx="1120" cy="706"/>
                        <a:chOff x="2419" y="1342"/>
                        <a:chExt cx="1120" cy="706"/>
                      </a:xfrm>
                    </p:grpSpPr>
                    <p:sp>
                      <p:nvSpPr>
                        <p:cNvPr id="1421365" name="AutoShape 53"/>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6" name="Text Box 54"/>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21367" name="Group 55"/>
                <p:cNvGrpSpPr>
                  <a:grpSpLocks/>
                </p:cNvGrpSpPr>
                <p:nvPr/>
              </p:nvGrpSpPr>
              <p:grpSpPr bwMode="auto">
                <a:xfrm>
                  <a:off x="336" y="856"/>
                  <a:ext cx="3458" cy="1182"/>
                  <a:chOff x="336" y="856"/>
                  <a:chExt cx="3458" cy="1182"/>
                </a:xfrm>
              </p:grpSpPr>
              <p:sp>
                <p:nvSpPr>
                  <p:cNvPr id="1421368" name="Line 56"/>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69" name="Line 57"/>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70" name="Line 58"/>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371" name="Text Box 59"/>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21372" name="Text Box 60"/>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1373" name="Text Box 61"/>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21374" name="Text Box 62"/>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21375" name="Text Box 63"/>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1376" name="Text Box 64"/>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grpSp>
        <p:nvGrpSpPr>
          <p:cNvPr id="1421437" name="Group 125"/>
          <p:cNvGrpSpPr>
            <a:grpSpLocks/>
          </p:cNvGrpSpPr>
          <p:nvPr/>
        </p:nvGrpSpPr>
        <p:grpSpPr bwMode="auto">
          <a:xfrm>
            <a:off x="4386263" y="2105025"/>
            <a:ext cx="4757737" cy="2208213"/>
            <a:chOff x="2763" y="1326"/>
            <a:chExt cx="2997" cy="1391"/>
          </a:xfrm>
        </p:grpSpPr>
        <p:sp>
          <p:nvSpPr>
            <p:cNvPr id="1421383" name="Text Box 71"/>
            <p:cNvSpPr txBox="1">
              <a:spLocks noChangeArrowheads="1"/>
            </p:cNvSpPr>
            <p:nvPr/>
          </p:nvSpPr>
          <p:spPr bwMode="auto">
            <a:xfrm>
              <a:off x="3566" y="1326"/>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84" name="Text Box 72"/>
            <p:cNvSpPr txBox="1">
              <a:spLocks noChangeArrowheads="1"/>
            </p:cNvSpPr>
            <p:nvPr/>
          </p:nvSpPr>
          <p:spPr bwMode="auto">
            <a:xfrm>
              <a:off x="4309" y="1338"/>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85" name="Text Box 73"/>
            <p:cNvSpPr txBox="1">
              <a:spLocks noChangeArrowheads="1"/>
            </p:cNvSpPr>
            <p:nvPr/>
          </p:nvSpPr>
          <p:spPr bwMode="auto">
            <a:xfrm>
              <a:off x="4979" y="1354"/>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1386" name="Text Box 74"/>
            <p:cNvSpPr txBox="1">
              <a:spLocks noChangeArrowheads="1"/>
            </p:cNvSpPr>
            <p:nvPr/>
          </p:nvSpPr>
          <p:spPr bwMode="auto">
            <a:xfrm>
              <a:off x="5333" y="1792"/>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96" name="Text Box 84"/>
            <p:cNvSpPr txBox="1">
              <a:spLocks noChangeArrowheads="1"/>
            </p:cNvSpPr>
            <p:nvPr/>
          </p:nvSpPr>
          <p:spPr bwMode="auto">
            <a:xfrm>
              <a:off x="4844" y="2225"/>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97" name="Text Box 85"/>
            <p:cNvSpPr txBox="1">
              <a:spLocks noChangeArrowheads="1"/>
            </p:cNvSpPr>
            <p:nvPr/>
          </p:nvSpPr>
          <p:spPr bwMode="auto">
            <a:xfrm>
              <a:off x="4265" y="2227"/>
              <a:ext cx="299"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98" name="Text Box 86"/>
            <p:cNvSpPr txBox="1">
              <a:spLocks noChangeArrowheads="1"/>
            </p:cNvSpPr>
            <p:nvPr/>
          </p:nvSpPr>
          <p:spPr bwMode="auto">
            <a:xfrm>
              <a:off x="3566" y="2249"/>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1399" name="Text Box 87"/>
            <p:cNvSpPr txBox="1">
              <a:spLocks noChangeArrowheads="1"/>
            </p:cNvSpPr>
            <p:nvPr/>
          </p:nvSpPr>
          <p:spPr bwMode="auto">
            <a:xfrm>
              <a:off x="3148" y="1954"/>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21403" name="Group 91"/>
            <p:cNvGrpSpPr>
              <a:grpSpLocks/>
            </p:cNvGrpSpPr>
            <p:nvPr/>
          </p:nvGrpSpPr>
          <p:grpSpPr bwMode="auto">
            <a:xfrm>
              <a:off x="3452" y="2408"/>
              <a:ext cx="1604" cy="309"/>
              <a:chOff x="1098" y="898"/>
              <a:chExt cx="1851" cy="309"/>
            </a:xfrm>
          </p:grpSpPr>
          <p:sp>
            <p:nvSpPr>
              <p:cNvPr id="1421404" name="AutoShape 92"/>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05" name="AutoShape 93"/>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06" name="AutoShape 94"/>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21408" name="AutoShape 96"/>
            <p:cNvSpPr>
              <a:spLocks noChangeArrowheads="1"/>
            </p:cNvSpPr>
            <p:nvPr/>
          </p:nvSpPr>
          <p:spPr bwMode="auto">
            <a:xfrm>
              <a:off x="3466" y="1544"/>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09" name="Line 97"/>
            <p:cNvSpPr>
              <a:spLocks noChangeShapeType="1"/>
            </p:cNvSpPr>
            <p:nvPr/>
          </p:nvSpPr>
          <p:spPr bwMode="auto">
            <a:xfrm flipV="1">
              <a:off x="3599" y="1839"/>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0" name="Line 98"/>
            <p:cNvSpPr>
              <a:spLocks noChangeShapeType="1"/>
            </p:cNvSpPr>
            <p:nvPr/>
          </p:nvSpPr>
          <p:spPr bwMode="auto">
            <a:xfrm flipH="1">
              <a:off x="3206" y="1740"/>
              <a:ext cx="26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3" name="AutoShape 101"/>
            <p:cNvSpPr>
              <a:spLocks noChangeArrowheads="1"/>
            </p:cNvSpPr>
            <p:nvPr/>
          </p:nvSpPr>
          <p:spPr bwMode="auto">
            <a:xfrm>
              <a:off x="4160" y="1552"/>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4" name="Line 102"/>
            <p:cNvSpPr>
              <a:spLocks noChangeShapeType="1"/>
            </p:cNvSpPr>
            <p:nvPr/>
          </p:nvSpPr>
          <p:spPr bwMode="auto">
            <a:xfrm flipV="1">
              <a:off x="4312" y="1847"/>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5" name="Line 103"/>
            <p:cNvSpPr>
              <a:spLocks noChangeShapeType="1"/>
            </p:cNvSpPr>
            <p:nvPr/>
          </p:nvSpPr>
          <p:spPr bwMode="auto">
            <a:xfrm flipH="1">
              <a:off x="4440" y="1691"/>
              <a:ext cx="32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7" name="AutoShape 105"/>
            <p:cNvSpPr>
              <a:spLocks noChangeArrowheads="1"/>
            </p:cNvSpPr>
            <p:nvPr/>
          </p:nvSpPr>
          <p:spPr bwMode="auto">
            <a:xfrm>
              <a:off x="4762" y="1561"/>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19" name="Line 107"/>
            <p:cNvSpPr>
              <a:spLocks noChangeShapeType="1"/>
            </p:cNvSpPr>
            <p:nvPr/>
          </p:nvSpPr>
          <p:spPr bwMode="auto">
            <a:xfrm flipH="1" flipV="1">
              <a:off x="5017" y="1757"/>
              <a:ext cx="314"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20" name="Line 108"/>
            <p:cNvSpPr>
              <a:spLocks noChangeShapeType="1"/>
            </p:cNvSpPr>
            <p:nvPr/>
          </p:nvSpPr>
          <p:spPr bwMode="auto">
            <a:xfrm flipV="1">
              <a:off x="4924" y="1872"/>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21" name="Text Box 109"/>
            <p:cNvSpPr txBox="1">
              <a:spLocks noChangeArrowheads="1"/>
            </p:cNvSpPr>
            <p:nvPr/>
          </p:nvSpPr>
          <p:spPr bwMode="auto">
            <a:xfrm>
              <a:off x="3945" y="1534"/>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sp>
          <p:nvSpPr>
            <p:cNvPr id="1421424" name="Text Box 112"/>
            <p:cNvSpPr txBox="1">
              <a:spLocks noChangeArrowheads="1"/>
            </p:cNvSpPr>
            <p:nvPr/>
          </p:nvSpPr>
          <p:spPr bwMode="auto">
            <a:xfrm>
              <a:off x="4575" y="2414"/>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sp>
          <p:nvSpPr>
            <p:cNvPr id="1421428" name="Line 116"/>
            <p:cNvSpPr>
              <a:spLocks noChangeShapeType="1"/>
            </p:cNvSpPr>
            <p:nvPr/>
          </p:nvSpPr>
          <p:spPr bwMode="auto">
            <a:xfrm flipH="1">
              <a:off x="3734" y="1691"/>
              <a:ext cx="421"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1435" name="Group 123"/>
            <p:cNvGrpSpPr>
              <a:grpSpLocks/>
            </p:cNvGrpSpPr>
            <p:nvPr/>
          </p:nvGrpSpPr>
          <p:grpSpPr bwMode="auto">
            <a:xfrm>
              <a:off x="2763" y="1989"/>
              <a:ext cx="699" cy="335"/>
              <a:chOff x="2763" y="1989"/>
              <a:chExt cx="699" cy="335"/>
            </a:xfrm>
          </p:grpSpPr>
          <p:sp>
            <p:nvSpPr>
              <p:cNvPr id="1421407" name="AutoShape 95"/>
              <p:cNvSpPr>
                <a:spLocks noChangeArrowheads="1"/>
              </p:cNvSpPr>
              <p:nvPr/>
            </p:nvSpPr>
            <p:spPr bwMode="auto">
              <a:xfrm>
                <a:off x="2994" y="2024"/>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29" name="Text Box 117"/>
              <p:cNvSpPr txBox="1">
                <a:spLocks noChangeArrowheads="1"/>
              </p:cNvSpPr>
              <p:nvPr/>
            </p:nvSpPr>
            <p:spPr bwMode="auto">
              <a:xfrm>
                <a:off x="2763" y="1989"/>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grpSp>
        <p:sp>
          <p:nvSpPr>
            <p:cNvPr id="1421430" name="Text Box 118"/>
            <p:cNvSpPr txBox="1">
              <a:spLocks noChangeArrowheads="1"/>
            </p:cNvSpPr>
            <p:nvPr/>
          </p:nvSpPr>
          <p:spPr bwMode="auto">
            <a:xfrm>
              <a:off x="3248" y="1510"/>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1431" name="Text Box 119"/>
            <p:cNvSpPr txBox="1">
              <a:spLocks noChangeArrowheads="1"/>
            </p:cNvSpPr>
            <p:nvPr/>
          </p:nvSpPr>
          <p:spPr bwMode="auto">
            <a:xfrm>
              <a:off x="4537" y="1530"/>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grpSp>
          <p:nvGrpSpPr>
            <p:cNvPr id="1421436" name="Group 124"/>
            <p:cNvGrpSpPr>
              <a:grpSpLocks/>
            </p:cNvGrpSpPr>
            <p:nvPr/>
          </p:nvGrpSpPr>
          <p:grpSpPr bwMode="auto">
            <a:xfrm>
              <a:off x="5061" y="1985"/>
              <a:ext cx="699" cy="311"/>
              <a:chOff x="5061" y="1985"/>
              <a:chExt cx="699" cy="311"/>
            </a:xfrm>
          </p:grpSpPr>
          <p:sp>
            <p:nvSpPr>
              <p:cNvPr id="1421423" name="AutoShape 111"/>
              <p:cNvSpPr>
                <a:spLocks noChangeArrowheads="1"/>
              </p:cNvSpPr>
              <p:nvPr/>
            </p:nvSpPr>
            <p:spPr bwMode="auto">
              <a:xfrm>
                <a:off x="5273" y="1996"/>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1432" name="Text Box 120"/>
              <p:cNvSpPr txBox="1">
                <a:spLocks noChangeArrowheads="1"/>
              </p:cNvSpPr>
              <p:nvPr/>
            </p:nvSpPr>
            <p:spPr bwMode="auto">
              <a:xfrm>
                <a:off x="5061" y="1985"/>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grpSp>
        <p:sp>
          <p:nvSpPr>
            <p:cNvPr id="1421433" name="Text Box 121"/>
            <p:cNvSpPr txBox="1">
              <a:spLocks noChangeArrowheads="1"/>
            </p:cNvSpPr>
            <p:nvPr/>
          </p:nvSpPr>
          <p:spPr bwMode="auto">
            <a:xfrm>
              <a:off x="3962" y="2389"/>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1434" name="Text Box 122"/>
            <p:cNvSpPr txBox="1">
              <a:spLocks noChangeArrowheads="1"/>
            </p:cNvSpPr>
            <p:nvPr/>
          </p:nvSpPr>
          <p:spPr bwMode="auto">
            <a:xfrm>
              <a:off x="3232" y="2404"/>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1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Footer Placeholder 4"/>
          <p:cNvSpPr>
            <a:spLocks noGrp="1"/>
          </p:cNvSpPr>
          <p:nvPr>
            <p:ph type="ftr" sz="quarter" idx="10"/>
          </p:nvPr>
        </p:nvSpPr>
        <p:spPr/>
        <p:txBody>
          <a:bodyPr/>
          <a:lstStyle/>
          <a:p>
            <a:r>
              <a:rPr lang="en-US"/>
              <a:t>(c) Giovanni De Micheli</a:t>
            </a:r>
          </a:p>
        </p:txBody>
      </p:sp>
      <p:sp>
        <p:nvSpPr>
          <p:cNvPr id="95" name="Slide Number Placeholder 5"/>
          <p:cNvSpPr>
            <a:spLocks noGrp="1"/>
          </p:cNvSpPr>
          <p:nvPr>
            <p:ph type="sldNum" sz="quarter" idx="11"/>
          </p:nvPr>
        </p:nvSpPr>
        <p:spPr/>
        <p:txBody>
          <a:bodyPr/>
          <a:lstStyle/>
          <a:p>
            <a:fld id="{07DFB8C9-3101-8C4A-9F64-C2B6ED5C2ACE}" type="slidenum">
              <a:rPr lang="en-US"/>
              <a:pPr/>
              <a:t>57</a:t>
            </a:fld>
            <a:endParaRPr lang="en-US"/>
          </a:p>
        </p:txBody>
      </p:sp>
      <p:sp>
        <p:nvSpPr>
          <p:cNvPr id="1423362" name="Rectangle 2"/>
          <p:cNvSpPr>
            <a:spLocks noGrp="1" noChangeArrowheads="1"/>
          </p:cNvSpPr>
          <p:nvPr>
            <p:ph type="title"/>
          </p:nvPr>
        </p:nvSpPr>
        <p:spPr/>
        <p:txBody>
          <a:bodyPr/>
          <a:lstStyle/>
          <a:p>
            <a:r>
              <a:rPr lang="en-US"/>
              <a:t>Example   </a:t>
            </a:r>
            <a:r>
              <a:rPr lang="el-GR">
                <a:latin typeface="Lucida Grande" charset="0"/>
              </a:rPr>
              <a:t>φ</a:t>
            </a:r>
            <a:r>
              <a:rPr lang="en-US"/>
              <a:t> = 13  iteration = 2</a:t>
            </a:r>
            <a:endParaRPr lang="el-GR"/>
          </a:p>
        </p:txBody>
      </p:sp>
      <p:grpSp>
        <p:nvGrpSpPr>
          <p:cNvPr id="1423369" name="Group 9"/>
          <p:cNvGrpSpPr>
            <a:grpSpLocks/>
          </p:cNvGrpSpPr>
          <p:nvPr/>
        </p:nvGrpSpPr>
        <p:grpSpPr bwMode="auto">
          <a:xfrm>
            <a:off x="-157163" y="2057400"/>
            <a:ext cx="4757738" cy="2428875"/>
            <a:chOff x="1176" y="672"/>
            <a:chExt cx="3458" cy="1530"/>
          </a:xfrm>
        </p:grpSpPr>
        <p:sp>
          <p:nvSpPr>
            <p:cNvPr id="1423370" name="Text Box 10"/>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371" name="Text Box 11"/>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423372" name="Group 12"/>
            <p:cNvGrpSpPr>
              <a:grpSpLocks/>
            </p:cNvGrpSpPr>
            <p:nvPr/>
          </p:nvGrpSpPr>
          <p:grpSpPr bwMode="auto">
            <a:xfrm>
              <a:off x="1176" y="672"/>
              <a:ext cx="3458" cy="1530"/>
              <a:chOff x="1120" y="672"/>
              <a:chExt cx="3458" cy="1530"/>
            </a:xfrm>
          </p:grpSpPr>
          <p:grpSp>
            <p:nvGrpSpPr>
              <p:cNvPr id="1423373" name="Group 13"/>
              <p:cNvGrpSpPr>
                <a:grpSpLocks/>
              </p:cNvGrpSpPr>
              <p:nvPr/>
            </p:nvGrpSpPr>
            <p:grpSpPr bwMode="auto">
              <a:xfrm>
                <a:off x="1500" y="672"/>
                <a:ext cx="2932" cy="1530"/>
                <a:chOff x="1500" y="672"/>
                <a:chExt cx="2932" cy="1530"/>
              </a:xfrm>
            </p:grpSpPr>
            <p:sp>
              <p:nvSpPr>
                <p:cNvPr id="1423374" name="Text Box 14"/>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3375" name="Text Box 15"/>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3376" name="Text Box 16"/>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3377" name="Text Box 17"/>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378" name="Text Box 18"/>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379" name="Text Box 19"/>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3380" name="Text Box 20"/>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3381" name="Text Box 21"/>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382" name="Text Box 22"/>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383" name="Text Box 23"/>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3384" name="Text Box 24"/>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3385" name="Text Box 25"/>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3386" name="Text Box 26"/>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387" name="Text Box 27"/>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388" name="Text Box 28"/>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389" name="Text Box 29"/>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390" name="Text Box 30"/>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23391" name="Group 31"/>
              <p:cNvGrpSpPr>
                <a:grpSpLocks/>
              </p:cNvGrpSpPr>
              <p:nvPr/>
            </p:nvGrpSpPr>
            <p:grpSpPr bwMode="auto">
              <a:xfrm>
                <a:off x="1120" y="856"/>
                <a:ext cx="3458" cy="1207"/>
                <a:chOff x="336" y="856"/>
                <a:chExt cx="3458" cy="1207"/>
              </a:xfrm>
            </p:grpSpPr>
            <p:grpSp>
              <p:nvGrpSpPr>
                <p:cNvPr id="1423392" name="Group 32"/>
                <p:cNvGrpSpPr>
                  <a:grpSpLocks/>
                </p:cNvGrpSpPr>
                <p:nvPr/>
              </p:nvGrpSpPr>
              <p:grpSpPr bwMode="auto">
                <a:xfrm>
                  <a:off x="602" y="880"/>
                  <a:ext cx="2945" cy="1183"/>
                  <a:chOff x="594" y="880"/>
                  <a:chExt cx="2945" cy="1183"/>
                </a:xfrm>
              </p:grpSpPr>
              <p:grpSp>
                <p:nvGrpSpPr>
                  <p:cNvPr id="1423393" name="Group 33"/>
                  <p:cNvGrpSpPr>
                    <a:grpSpLocks/>
                  </p:cNvGrpSpPr>
                  <p:nvPr/>
                </p:nvGrpSpPr>
                <p:grpSpPr bwMode="auto">
                  <a:xfrm>
                    <a:off x="594" y="890"/>
                    <a:ext cx="2379" cy="1173"/>
                    <a:chOff x="594" y="890"/>
                    <a:chExt cx="2379" cy="1173"/>
                  </a:xfrm>
                </p:grpSpPr>
                <p:grpSp>
                  <p:nvGrpSpPr>
                    <p:cNvPr id="1423394" name="Group 34"/>
                    <p:cNvGrpSpPr>
                      <a:grpSpLocks/>
                    </p:cNvGrpSpPr>
                    <p:nvPr/>
                  </p:nvGrpSpPr>
                  <p:grpSpPr bwMode="auto">
                    <a:xfrm>
                      <a:off x="1122" y="1754"/>
                      <a:ext cx="1851" cy="309"/>
                      <a:chOff x="1098" y="898"/>
                      <a:chExt cx="1851" cy="309"/>
                    </a:xfrm>
                  </p:grpSpPr>
                  <p:sp>
                    <p:nvSpPr>
                      <p:cNvPr id="1423395" name="AutoShape 35"/>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396" name="AutoShape 36"/>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397" name="AutoShape 37"/>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23398" name="AutoShape 38"/>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399" name="AutoShape 39"/>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0" name="Line 40"/>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1" name="Line 41"/>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2" name="Line 42"/>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23403" name="Group 43"/>
                  <p:cNvGrpSpPr>
                    <a:grpSpLocks/>
                  </p:cNvGrpSpPr>
                  <p:nvPr/>
                </p:nvGrpSpPr>
                <p:grpSpPr bwMode="auto">
                  <a:xfrm>
                    <a:off x="1692" y="880"/>
                    <a:ext cx="1847" cy="1168"/>
                    <a:chOff x="1692" y="880"/>
                    <a:chExt cx="1847" cy="1168"/>
                  </a:xfrm>
                </p:grpSpPr>
                <p:sp>
                  <p:nvSpPr>
                    <p:cNvPr id="1423404" name="AutoShape 44"/>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5" name="Line 45"/>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6" name="Line 46"/>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3407" name="Group 47"/>
                    <p:cNvGrpSpPr>
                      <a:grpSpLocks/>
                    </p:cNvGrpSpPr>
                    <p:nvPr/>
                  </p:nvGrpSpPr>
                  <p:grpSpPr bwMode="auto">
                    <a:xfrm>
                      <a:off x="1692" y="880"/>
                      <a:ext cx="1847" cy="1168"/>
                      <a:chOff x="1692" y="880"/>
                      <a:chExt cx="1847" cy="1168"/>
                    </a:xfrm>
                  </p:grpSpPr>
                  <p:sp>
                    <p:nvSpPr>
                      <p:cNvPr id="1423408" name="AutoShape 48"/>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09" name="Line 49"/>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0" name="Line 50"/>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1" name="Line 51"/>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2" name="Text Box 52"/>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23413" name="Group 53"/>
                      <p:cNvGrpSpPr>
                        <a:grpSpLocks/>
                      </p:cNvGrpSpPr>
                      <p:nvPr/>
                    </p:nvGrpSpPr>
                    <p:grpSpPr bwMode="auto">
                      <a:xfrm>
                        <a:off x="2419" y="1342"/>
                        <a:ext cx="1120" cy="706"/>
                        <a:chOff x="2419" y="1342"/>
                        <a:chExt cx="1120" cy="706"/>
                      </a:xfrm>
                    </p:grpSpPr>
                    <p:sp>
                      <p:nvSpPr>
                        <p:cNvPr id="1423414" name="AutoShape 54"/>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5" name="Text Box 55"/>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23416" name="Group 56"/>
                <p:cNvGrpSpPr>
                  <a:grpSpLocks/>
                </p:cNvGrpSpPr>
                <p:nvPr/>
              </p:nvGrpSpPr>
              <p:grpSpPr bwMode="auto">
                <a:xfrm>
                  <a:off x="336" y="856"/>
                  <a:ext cx="3458" cy="1182"/>
                  <a:chOff x="336" y="856"/>
                  <a:chExt cx="3458" cy="1182"/>
                </a:xfrm>
              </p:grpSpPr>
              <p:sp>
                <p:nvSpPr>
                  <p:cNvPr id="1423417" name="Line 57"/>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8" name="Line 58"/>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19" name="Line 59"/>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20" name="Text Box 60"/>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23421" name="Text Box 61"/>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3422" name="Text Box 62"/>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23423" name="Text Box 63"/>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23424" name="Text Box 64"/>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3425" name="Text Box 65"/>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grpSp>
        <p:nvGrpSpPr>
          <p:cNvPr id="1423487" name="Group 127"/>
          <p:cNvGrpSpPr>
            <a:grpSpLocks/>
          </p:cNvGrpSpPr>
          <p:nvPr/>
        </p:nvGrpSpPr>
        <p:grpSpPr bwMode="auto">
          <a:xfrm>
            <a:off x="4208463" y="2135188"/>
            <a:ext cx="4757737" cy="2208212"/>
            <a:chOff x="2651" y="1345"/>
            <a:chExt cx="2997" cy="1391"/>
          </a:xfrm>
        </p:grpSpPr>
        <p:sp>
          <p:nvSpPr>
            <p:cNvPr id="1423432" name="Text Box 72"/>
            <p:cNvSpPr txBox="1">
              <a:spLocks noChangeArrowheads="1"/>
            </p:cNvSpPr>
            <p:nvPr/>
          </p:nvSpPr>
          <p:spPr bwMode="auto">
            <a:xfrm>
              <a:off x="3454" y="1345"/>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grpSp>
          <p:nvGrpSpPr>
            <p:cNvPr id="1423486" name="Group 126"/>
            <p:cNvGrpSpPr>
              <a:grpSpLocks/>
            </p:cNvGrpSpPr>
            <p:nvPr/>
          </p:nvGrpSpPr>
          <p:grpSpPr bwMode="auto">
            <a:xfrm>
              <a:off x="2651" y="1357"/>
              <a:ext cx="2997" cy="1379"/>
              <a:chOff x="2651" y="1357"/>
              <a:chExt cx="2997" cy="1379"/>
            </a:xfrm>
          </p:grpSpPr>
          <p:sp>
            <p:nvSpPr>
              <p:cNvPr id="1423433" name="Text Box 73"/>
              <p:cNvSpPr txBox="1">
                <a:spLocks noChangeArrowheads="1"/>
              </p:cNvSpPr>
              <p:nvPr/>
            </p:nvSpPr>
            <p:spPr bwMode="auto">
              <a:xfrm>
                <a:off x="4197" y="1357"/>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3434" name="Text Box 74"/>
              <p:cNvSpPr txBox="1">
                <a:spLocks noChangeArrowheads="1"/>
              </p:cNvSpPr>
              <p:nvPr/>
            </p:nvSpPr>
            <p:spPr bwMode="auto">
              <a:xfrm>
                <a:off x="4867" y="1373"/>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3435" name="Text Box 75"/>
              <p:cNvSpPr txBox="1">
                <a:spLocks noChangeArrowheads="1"/>
              </p:cNvSpPr>
              <p:nvPr/>
            </p:nvSpPr>
            <p:spPr bwMode="auto">
              <a:xfrm>
                <a:off x="5221" y="1811"/>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445" name="Text Box 85"/>
              <p:cNvSpPr txBox="1">
                <a:spLocks noChangeArrowheads="1"/>
              </p:cNvSpPr>
              <p:nvPr/>
            </p:nvSpPr>
            <p:spPr bwMode="auto">
              <a:xfrm>
                <a:off x="4732" y="2244"/>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446" name="Text Box 86"/>
              <p:cNvSpPr txBox="1">
                <a:spLocks noChangeArrowheads="1"/>
              </p:cNvSpPr>
              <p:nvPr/>
            </p:nvSpPr>
            <p:spPr bwMode="auto">
              <a:xfrm>
                <a:off x="4153" y="2246"/>
                <a:ext cx="299"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447" name="Text Box 87"/>
              <p:cNvSpPr txBox="1">
                <a:spLocks noChangeArrowheads="1"/>
              </p:cNvSpPr>
              <p:nvPr/>
            </p:nvSpPr>
            <p:spPr bwMode="auto">
              <a:xfrm>
                <a:off x="3454" y="2268"/>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3448" name="Text Box 88"/>
              <p:cNvSpPr txBox="1">
                <a:spLocks noChangeArrowheads="1"/>
              </p:cNvSpPr>
              <p:nvPr/>
            </p:nvSpPr>
            <p:spPr bwMode="auto">
              <a:xfrm>
                <a:off x="3036" y="1973"/>
                <a:ext cx="300"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3453" name="AutoShape 93"/>
              <p:cNvSpPr>
                <a:spLocks noChangeArrowheads="1"/>
              </p:cNvSpPr>
              <p:nvPr/>
            </p:nvSpPr>
            <p:spPr bwMode="auto">
              <a:xfrm>
                <a:off x="3340" y="2435"/>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54" name="AutoShape 94"/>
              <p:cNvSpPr>
                <a:spLocks noChangeArrowheads="1"/>
              </p:cNvSpPr>
              <p:nvPr/>
            </p:nvSpPr>
            <p:spPr bwMode="auto">
              <a:xfrm>
                <a:off x="4671" y="2436"/>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55" name="AutoShape 95"/>
              <p:cNvSpPr>
                <a:spLocks noChangeArrowheads="1"/>
              </p:cNvSpPr>
              <p:nvPr/>
            </p:nvSpPr>
            <p:spPr bwMode="auto">
              <a:xfrm>
                <a:off x="4070" y="2427"/>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57" name="AutoShape 97"/>
              <p:cNvSpPr>
                <a:spLocks noChangeArrowheads="1"/>
              </p:cNvSpPr>
              <p:nvPr/>
            </p:nvSpPr>
            <p:spPr bwMode="auto">
              <a:xfrm>
                <a:off x="3354" y="1563"/>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59" name="Line 99"/>
              <p:cNvSpPr>
                <a:spLocks noChangeShapeType="1"/>
              </p:cNvSpPr>
              <p:nvPr/>
            </p:nvSpPr>
            <p:spPr bwMode="auto">
              <a:xfrm flipH="1">
                <a:off x="3094" y="1759"/>
                <a:ext cx="26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60" name="Line 100"/>
              <p:cNvSpPr>
                <a:spLocks noChangeShapeType="1"/>
              </p:cNvSpPr>
              <p:nvPr/>
            </p:nvSpPr>
            <p:spPr bwMode="auto">
              <a:xfrm>
                <a:off x="3109" y="2294"/>
                <a:ext cx="250"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62" name="AutoShape 102"/>
              <p:cNvSpPr>
                <a:spLocks noChangeArrowheads="1"/>
              </p:cNvSpPr>
              <p:nvPr/>
            </p:nvSpPr>
            <p:spPr bwMode="auto">
              <a:xfrm>
                <a:off x="4048" y="1571"/>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66" name="AutoShape 106"/>
              <p:cNvSpPr>
                <a:spLocks noChangeArrowheads="1"/>
              </p:cNvSpPr>
              <p:nvPr/>
            </p:nvSpPr>
            <p:spPr bwMode="auto">
              <a:xfrm>
                <a:off x="4650" y="1580"/>
                <a:ext cx="273"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68" name="Line 108"/>
              <p:cNvSpPr>
                <a:spLocks noChangeShapeType="1"/>
              </p:cNvSpPr>
              <p:nvPr/>
            </p:nvSpPr>
            <p:spPr bwMode="auto">
              <a:xfrm flipH="1" flipV="1">
                <a:off x="4905" y="1776"/>
                <a:ext cx="314"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69" name="Line 109"/>
              <p:cNvSpPr>
                <a:spLocks noChangeShapeType="1"/>
              </p:cNvSpPr>
              <p:nvPr/>
            </p:nvSpPr>
            <p:spPr bwMode="auto">
              <a:xfrm flipV="1">
                <a:off x="4812" y="1891"/>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70" name="Text Box 110"/>
              <p:cNvSpPr txBox="1">
                <a:spLocks noChangeArrowheads="1"/>
              </p:cNvSpPr>
              <p:nvPr/>
            </p:nvSpPr>
            <p:spPr bwMode="auto">
              <a:xfrm>
                <a:off x="3833" y="1553"/>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sp>
            <p:nvSpPr>
              <p:cNvPr id="1423477" name="Line 117"/>
              <p:cNvSpPr>
                <a:spLocks noChangeShapeType="1"/>
              </p:cNvSpPr>
              <p:nvPr/>
            </p:nvSpPr>
            <p:spPr bwMode="auto">
              <a:xfrm flipH="1">
                <a:off x="3622" y="1710"/>
                <a:ext cx="421"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3484" name="Group 124"/>
              <p:cNvGrpSpPr>
                <a:grpSpLocks/>
              </p:cNvGrpSpPr>
              <p:nvPr/>
            </p:nvGrpSpPr>
            <p:grpSpPr bwMode="auto">
              <a:xfrm>
                <a:off x="2651" y="2008"/>
                <a:ext cx="699" cy="335"/>
                <a:chOff x="2651" y="2008"/>
                <a:chExt cx="699" cy="335"/>
              </a:xfrm>
            </p:grpSpPr>
            <p:sp>
              <p:nvSpPr>
                <p:cNvPr id="1423456" name="AutoShape 96"/>
                <p:cNvSpPr>
                  <a:spLocks noChangeArrowheads="1"/>
                </p:cNvSpPr>
                <p:nvPr/>
              </p:nvSpPr>
              <p:spPr bwMode="auto">
                <a:xfrm>
                  <a:off x="2882" y="2043"/>
                  <a:ext cx="273" cy="300"/>
                </a:xfrm>
                <a:prstGeom prst="flowChartConnector">
                  <a:avLst/>
                </a:prstGeom>
                <a:solidFill>
                  <a:srgbClr val="FF6600"/>
                </a:solidFill>
                <a:ln w="25400">
                  <a:solidFill>
                    <a:schemeClr val="tx1"/>
                  </a:solidFill>
                  <a:round/>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78" name="Text Box 118"/>
                <p:cNvSpPr txBox="1">
                  <a:spLocks noChangeArrowheads="1"/>
                </p:cNvSpPr>
                <p:nvPr/>
              </p:nvSpPr>
              <p:spPr bwMode="auto">
                <a:xfrm>
                  <a:off x="2651" y="2008"/>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grpSp>
          <p:sp>
            <p:nvSpPr>
              <p:cNvPr id="1423479" name="Text Box 119"/>
              <p:cNvSpPr txBox="1">
                <a:spLocks noChangeArrowheads="1"/>
              </p:cNvSpPr>
              <p:nvPr/>
            </p:nvSpPr>
            <p:spPr bwMode="auto">
              <a:xfrm>
                <a:off x="3136" y="1529"/>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3480" name="Text Box 120"/>
              <p:cNvSpPr txBox="1">
                <a:spLocks noChangeArrowheads="1"/>
              </p:cNvSpPr>
              <p:nvPr/>
            </p:nvSpPr>
            <p:spPr bwMode="auto">
              <a:xfrm>
                <a:off x="4425" y="1549"/>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grpSp>
            <p:nvGrpSpPr>
              <p:cNvPr id="1423485" name="Group 125"/>
              <p:cNvGrpSpPr>
                <a:grpSpLocks/>
              </p:cNvGrpSpPr>
              <p:nvPr/>
            </p:nvGrpSpPr>
            <p:grpSpPr bwMode="auto">
              <a:xfrm>
                <a:off x="4463" y="2004"/>
                <a:ext cx="1185" cy="717"/>
                <a:chOff x="4463" y="2004"/>
                <a:chExt cx="1185" cy="717"/>
              </a:xfrm>
            </p:grpSpPr>
            <p:grpSp>
              <p:nvGrpSpPr>
                <p:cNvPr id="1423471" name="Group 111"/>
                <p:cNvGrpSpPr>
                  <a:grpSpLocks/>
                </p:cNvGrpSpPr>
                <p:nvPr/>
              </p:nvGrpSpPr>
              <p:grpSpPr bwMode="auto">
                <a:xfrm>
                  <a:off x="4463" y="2015"/>
                  <a:ext cx="971" cy="706"/>
                  <a:chOff x="2419" y="1342"/>
                  <a:chExt cx="1120" cy="706"/>
                </a:xfrm>
              </p:grpSpPr>
              <p:sp>
                <p:nvSpPr>
                  <p:cNvPr id="1423472" name="AutoShape 112"/>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3473" name="Text Box 113"/>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sp>
              <p:nvSpPr>
                <p:cNvPr id="1423481" name="Text Box 121"/>
                <p:cNvSpPr txBox="1">
                  <a:spLocks noChangeArrowheads="1"/>
                </p:cNvSpPr>
                <p:nvPr/>
              </p:nvSpPr>
              <p:spPr bwMode="auto">
                <a:xfrm>
                  <a:off x="4949" y="2004"/>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grpSp>
          <p:sp>
            <p:nvSpPr>
              <p:cNvPr id="1423482" name="Text Box 122"/>
              <p:cNvSpPr txBox="1">
                <a:spLocks noChangeArrowheads="1"/>
              </p:cNvSpPr>
              <p:nvPr/>
            </p:nvSpPr>
            <p:spPr bwMode="auto">
              <a:xfrm>
                <a:off x="3850" y="2408"/>
                <a:ext cx="700"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3483" name="Text Box 123"/>
              <p:cNvSpPr txBox="1">
                <a:spLocks noChangeArrowheads="1"/>
              </p:cNvSpPr>
              <p:nvPr/>
            </p:nvSpPr>
            <p:spPr bwMode="auto">
              <a:xfrm>
                <a:off x="3120" y="2423"/>
                <a:ext cx="699"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23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Footer Placeholder 4"/>
          <p:cNvSpPr>
            <a:spLocks noGrp="1"/>
          </p:cNvSpPr>
          <p:nvPr>
            <p:ph type="ftr" sz="quarter" idx="10"/>
          </p:nvPr>
        </p:nvSpPr>
        <p:spPr/>
        <p:txBody>
          <a:bodyPr/>
          <a:lstStyle/>
          <a:p>
            <a:r>
              <a:rPr lang="en-US"/>
              <a:t>(c) Giovanni De Micheli</a:t>
            </a:r>
          </a:p>
        </p:txBody>
      </p:sp>
      <p:sp>
        <p:nvSpPr>
          <p:cNvPr id="91" name="Slide Number Placeholder 5"/>
          <p:cNvSpPr>
            <a:spLocks noGrp="1"/>
          </p:cNvSpPr>
          <p:nvPr>
            <p:ph type="sldNum" sz="quarter" idx="11"/>
          </p:nvPr>
        </p:nvSpPr>
        <p:spPr/>
        <p:txBody>
          <a:bodyPr/>
          <a:lstStyle/>
          <a:p>
            <a:fld id="{3007201C-1587-1B41-A8F1-E06BBF3E4D7D}" type="slidenum">
              <a:rPr lang="en-US"/>
              <a:pPr/>
              <a:t>58</a:t>
            </a:fld>
            <a:endParaRPr lang="en-US"/>
          </a:p>
        </p:txBody>
      </p:sp>
      <p:sp>
        <p:nvSpPr>
          <p:cNvPr id="1424386" name="Rectangle 2"/>
          <p:cNvSpPr>
            <a:spLocks noGrp="1" noChangeArrowheads="1"/>
          </p:cNvSpPr>
          <p:nvPr>
            <p:ph type="title"/>
          </p:nvPr>
        </p:nvSpPr>
        <p:spPr/>
        <p:txBody>
          <a:bodyPr/>
          <a:lstStyle/>
          <a:p>
            <a:r>
              <a:rPr lang="en-US"/>
              <a:t>Example   </a:t>
            </a:r>
            <a:r>
              <a:rPr lang="el-GR">
                <a:latin typeface="Lucida Grande" charset="0"/>
              </a:rPr>
              <a:t>φ</a:t>
            </a:r>
            <a:r>
              <a:rPr lang="en-US"/>
              <a:t> = 13 iteration = 3</a:t>
            </a:r>
            <a:endParaRPr lang="el-GR"/>
          </a:p>
        </p:txBody>
      </p:sp>
      <p:grpSp>
        <p:nvGrpSpPr>
          <p:cNvPr id="1424395" name="Group 11"/>
          <p:cNvGrpSpPr>
            <a:grpSpLocks/>
          </p:cNvGrpSpPr>
          <p:nvPr/>
        </p:nvGrpSpPr>
        <p:grpSpPr bwMode="auto">
          <a:xfrm>
            <a:off x="-157163" y="2057400"/>
            <a:ext cx="4757738" cy="2428875"/>
            <a:chOff x="1176" y="672"/>
            <a:chExt cx="3458" cy="1530"/>
          </a:xfrm>
        </p:grpSpPr>
        <p:sp>
          <p:nvSpPr>
            <p:cNvPr id="1424396" name="Text Box 12"/>
            <p:cNvSpPr txBox="1">
              <a:spLocks noChangeArrowheads="1"/>
            </p:cNvSpPr>
            <p:nvPr/>
          </p:nvSpPr>
          <p:spPr bwMode="auto">
            <a:xfrm>
              <a:off x="3778" y="96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4397" name="Text Box 13"/>
            <p:cNvSpPr txBox="1">
              <a:spLocks noChangeArrowheads="1"/>
            </p:cNvSpPr>
            <p:nvPr/>
          </p:nvSpPr>
          <p:spPr bwMode="auto">
            <a:xfrm>
              <a:off x="3098" y="809"/>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grpSp>
          <p:nvGrpSpPr>
            <p:cNvPr id="1424398" name="Group 14"/>
            <p:cNvGrpSpPr>
              <a:grpSpLocks/>
            </p:cNvGrpSpPr>
            <p:nvPr/>
          </p:nvGrpSpPr>
          <p:grpSpPr bwMode="auto">
            <a:xfrm>
              <a:off x="1176" y="672"/>
              <a:ext cx="3458" cy="1530"/>
              <a:chOff x="1120" y="672"/>
              <a:chExt cx="3458" cy="1530"/>
            </a:xfrm>
          </p:grpSpPr>
          <p:grpSp>
            <p:nvGrpSpPr>
              <p:cNvPr id="1424399" name="Group 15"/>
              <p:cNvGrpSpPr>
                <a:grpSpLocks/>
              </p:cNvGrpSpPr>
              <p:nvPr/>
            </p:nvGrpSpPr>
            <p:grpSpPr bwMode="auto">
              <a:xfrm>
                <a:off x="1500" y="672"/>
                <a:ext cx="2932" cy="1530"/>
                <a:chOff x="1500" y="672"/>
                <a:chExt cx="2932" cy="1530"/>
              </a:xfrm>
            </p:grpSpPr>
            <p:sp>
              <p:nvSpPr>
                <p:cNvPr id="1424400" name="Text Box 16"/>
                <p:cNvSpPr txBox="1">
                  <a:spLocks noChangeArrowheads="1"/>
                </p:cNvSpPr>
                <p:nvPr/>
              </p:nvSpPr>
              <p:spPr bwMode="auto">
                <a:xfrm>
                  <a:off x="2047" y="67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01" name="Text Box 17"/>
                <p:cNvSpPr txBox="1">
                  <a:spLocks noChangeArrowheads="1"/>
                </p:cNvSpPr>
                <p:nvPr/>
              </p:nvSpPr>
              <p:spPr bwMode="auto">
                <a:xfrm>
                  <a:off x="2904" y="68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02" name="Text Box 18"/>
                <p:cNvSpPr txBox="1">
                  <a:spLocks noChangeArrowheads="1"/>
                </p:cNvSpPr>
                <p:nvPr/>
              </p:nvSpPr>
              <p:spPr bwMode="auto">
                <a:xfrm>
                  <a:off x="3677" y="7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03" name="Text Box 19"/>
                <p:cNvSpPr txBox="1">
                  <a:spLocks noChangeArrowheads="1"/>
                </p:cNvSpPr>
                <p:nvPr/>
              </p:nvSpPr>
              <p:spPr bwMode="auto">
                <a:xfrm>
                  <a:off x="4086" y="1138"/>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04" name="Text Box 20"/>
                <p:cNvSpPr txBox="1">
                  <a:spLocks noChangeArrowheads="1"/>
                </p:cNvSpPr>
                <p:nvPr/>
              </p:nvSpPr>
              <p:spPr bwMode="auto">
                <a:xfrm>
                  <a:off x="3562" y="138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4405" name="Text Box 21"/>
                <p:cNvSpPr txBox="1">
                  <a:spLocks noChangeArrowheads="1"/>
                </p:cNvSpPr>
                <p:nvPr/>
              </p:nvSpPr>
              <p:spPr bwMode="auto">
                <a:xfrm>
                  <a:off x="2826" y="139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4406" name="Text Box 22"/>
                <p:cNvSpPr txBox="1">
                  <a:spLocks noChangeArrowheads="1"/>
                </p:cNvSpPr>
                <p:nvPr/>
              </p:nvSpPr>
              <p:spPr bwMode="auto">
                <a:xfrm>
                  <a:off x="2006" y="140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4407" name="Text Box 23"/>
                <p:cNvSpPr txBox="1">
                  <a:spLocks noChangeArrowheads="1"/>
                </p:cNvSpPr>
                <p:nvPr/>
              </p:nvSpPr>
              <p:spPr bwMode="auto">
                <a:xfrm>
                  <a:off x="2345" y="814"/>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4408" name="Text Box 24"/>
                <p:cNvSpPr txBox="1">
                  <a:spLocks noChangeArrowheads="1"/>
                </p:cNvSpPr>
                <p:nvPr/>
              </p:nvSpPr>
              <p:spPr bwMode="auto">
                <a:xfrm>
                  <a:off x="1523" y="105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4409" name="Text Box 25"/>
                <p:cNvSpPr txBox="1">
                  <a:spLocks noChangeArrowheads="1"/>
                </p:cNvSpPr>
                <p:nvPr/>
              </p:nvSpPr>
              <p:spPr bwMode="auto">
                <a:xfrm>
                  <a:off x="3828" y="1727"/>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4410" name="Text Box 26"/>
                <p:cNvSpPr txBox="1">
                  <a:spLocks noChangeArrowheads="1"/>
                </p:cNvSpPr>
                <p:nvPr/>
              </p:nvSpPr>
              <p:spPr bwMode="auto">
                <a:xfrm>
                  <a:off x="3074" y="19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1</a:t>
                  </a:r>
                </a:p>
              </p:txBody>
            </p:sp>
            <p:sp>
              <p:nvSpPr>
                <p:cNvPr id="1424411" name="Text Box 27"/>
                <p:cNvSpPr txBox="1">
                  <a:spLocks noChangeArrowheads="1"/>
                </p:cNvSpPr>
                <p:nvPr/>
              </p:nvSpPr>
              <p:spPr bwMode="auto">
                <a:xfrm>
                  <a:off x="2283" y="1962"/>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4412" name="Text Box 28"/>
                <p:cNvSpPr txBox="1">
                  <a:spLocks noChangeArrowheads="1"/>
                </p:cNvSpPr>
                <p:nvPr/>
              </p:nvSpPr>
              <p:spPr bwMode="auto">
                <a:xfrm>
                  <a:off x="1500" y="1726"/>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sp>
              <p:nvSpPr>
                <p:cNvPr id="1424413" name="Text Box 29"/>
                <p:cNvSpPr txBox="1">
                  <a:spLocks noChangeArrowheads="1"/>
                </p:cNvSpPr>
                <p:nvPr/>
              </p:nvSpPr>
              <p:spPr bwMode="auto">
                <a:xfrm>
                  <a:off x="3522" y="1571"/>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14" name="Text Box 30"/>
                <p:cNvSpPr txBox="1">
                  <a:spLocks noChangeArrowheads="1"/>
                </p:cNvSpPr>
                <p:nvPr/>
              </p:nvSpPr>
              <p:spPr bwMode="auto">
                <a:xfrm>
                  <a:off x="2853" y="1573"/>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15" name="Text Box 31"/>
                <p:cNvSpPr txBox="1">
                  <a:spLocks noChangeArrowheads="1"/>
                </p:cNvSpPr>
                <p:nvPr/>
              </p:nvSpPr>
              <p:spPr bwMode="auto">
                <a:xfrm>
                  <a:off x="2047" y="1595"/>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16" name="Text Box 32"/>
                <p:cNvSpPr txBox="1">
                  <a:spLocks noChangeArrowheads="1"/>
                </p:cNvSpPr>
                <p:nvPr/>
              </p:nvSpPr>
              <p:spPr bwMode="auto">
                <a:xfrm>
                  <a:off x="1565" y="1300"/>
                  <a:ext cx="346" cy="2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grpSp>
            <p:nvGrpSpPr>
              <p:cNvPr id="1424417" name="Group 33"/>
              <p:cNvGrpSpPr>
                <a:grpSpLocks/>
              </p:cNvGrpSpPr>
              <p:nvPr/>
            </p:nvGrpSpPr>
            <p:grpSpPr bwMode="auto">
              <a:xfrm>
                <a:off x="1120" y="856"/>
                <a:ext cx="3458" cy="1207"/>
                <a:chOff x="336" y="856"/>
                <a:chExt cx="3458" cy="1207"/>
              </a:xfrm>
            </p:grpSpPr>
            <p:grpSp>
              <p:nvGrpSpPr>
                <p:cNvPr id="1424418" name="Group 34"/>
                <p:cNvGrpSpPr>
                  <a:grpSpLocks/>
                </p:cNvGrpSpPr>
                <p:nvPr/>
              </p:nvGrpSpPr>
              <p:grpSpPr bwMode="auto">
                <a:xfrm>
                  <a:off x="602" y="880"/>
                  <a:ext cx="2945" cy="1183"/>
                  <a:chOff x="594" y="880"/>
                  <a:chExt cx="2945" cy="1183"/>
                </a:xfrm>
              </p:grpSpPr>
              <p:grpSp>
                <p:nvGrpSpPr>
                  <p:cNvPr id="1424419" name="Group 35"/>
                  <p:cNvGrpSpPr>
                    <a:grpSpLocks/>
                  </p:cNvGrpSpPr>
                  <p:nvPr/>
                </p:nvGrpSpPr>
                <p:grpSpPr bwMode="auto">
                  <a:xfrm>
                    <a:off x="594" y="890"/>
                    <a:ext cx="2379" cy="1173"/>
                    <a:chOff x="594" y="890"/>
                    <a:chExt cx="2379" cy="1173"/>
                  </a:xfrm>
                </p:grpSpPr>
                <p:grpSp>
                  <p:nvGrpSpPr>
                    <p:cNvPr id="1424420" name="Group 36"/>
                    <p:cNvGrpSpPr>
                      <a:grpSpLocks/>
                    </p:cNvGrpSpPr>
                    <p:nvPr/>
                  </p:nvGrpSpPr>
                  <p:grpSpPr bwMode="auto">
                    <a:xfrm>
                      <a:off x="1122" y="1754"/>
                      <a:ext cx="1851" cy="309"/>
                      <a:chOff x="1098" y="898"/>
                      <a:chExt cx="1851" cy="309"/>
                    </a:xfrm>
                  </p:grpSpPr>
                  <p:sp>
                    <p:nvSpPr>
                      <p:cNvPr id="1424421" name="AutoShape 37"/>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2" name="AutoShape 38"/>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3" name="AutoShape 39"/>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24424" name="AutoShape 40"/>
                    <p:cNvSpPr>
                      <a:spLocks noChangeArrowheads="1"/>
                    </p:cNvSpPr>
                    <p:nvPr/>
                  </p:nvSpPr>
                  <p:spPr bwMode="auto">
                    <a:xfrm>
                      <a:off x="594" y="137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5" name="AutoShape 41"/>
                    <p:cNvSpPr>
                      <a:spLocks noChangeArrowheads="1"/>
                    </p:cNvSpPr>
                    <p:nvPr/>
                  </p:nvSpPr>
                  <p:spPr bwMode="auto">
                    <a:xfrm>
                      <a:off x="1138" y="890"/>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6" name="Line 42"/>
                    <p:cNvSpPr>
                      <a:spLocks noChangeShapeType="1"/>
                    </p:cNvSpPr>
                    <p:nvPr/>
                  </p:nvSpPr>
                  <p:spPr bwMode="auto">
                    <a:xfrm flipV="1">
                      <a:off x="1292" y="1185"/>
                      <a:ext cx="0" cy="56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7" name="Line 43"/>
                    <p:cNvSpPr>
                      <a:spLocks noChangeShapeType="1"/>
                    </p:cNvSpPr>
                    <p:nvPr/>
                  </p:nvSpPr>
                  <p:spPr bwMode="auto">
                    <a:xfrm flipH="1">
                      <a:off x="839" y="1086"/>
                      <a:ext cx="305" cy="30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28" name="Line 44"/>
                    <p:cNvSpPr>
                      <a:spLocks noChangeShapeType="1"/>
                    </p:cNvSpPr>
                    <p:nvPr/>
                  </p:nvSpPr>
                  <p:spPr bwMode="auto">
                    <a:xfrm>
                      <a:off x="856" y="1621"/>
                      <a:ext cx="288" cy="22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grpSp>
                <p:nvGrpSpPr>
                  <p:cNvPr id="1424429" name="Group 45"/>
                  <p:cNvGrpSpPr>
                    <a:grpSpLocks/>
                  </p:cNvGrpSpPr>
                  <p:nvPr/>
                </p:nvGrpSpPr>
                <p:grpSpPr bwMode="auto">
                  <a:xfrm>
                    <a:off x="1692" y="880"/>
                    <a:ext cx="1847" cy="1168"/>
                    <a:chOff x="1692" y="880"/>
                    <a:chExt cx="1847" cy="1168"/>
                  </a:xfrm>
                </p:grpSpPr>
                <p:sp>
                  <p:nvSpPr>
                    <p:cNvPr id="1424430" name="AutoShape 46"/>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1" name="Line 47"/>
                    <p:cNvSpPr>
                      <a:spLocks noChangeShapeType="1"/>
                    </p:cNvSpPr>
                    <p:nvPr/>
                  </p:nvSpPr>
                  <p:spPr bwMode="auto">
                    <a:xfrm flipV="1">
                      <a:off x="2115" y="1193"/>
                      <a:ext cx="0" cy="56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2" name="Line 48"/>
                    <p:cNvSpPr>
                      <a:spLocks noChangeShapeType="1"/>
                    </p:cNvSpPr>
                    <p:nvPr/>
                  </p:nvSpPr>
                  <p:spPr bwMode="auto">
                    <a:xfrm flipH="1">
                      <a:off x="2263" y="1037"/>
                      <a:ext cx="378"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nvGrpSpPr>
                    <p:cNvPr id="1424433" name="Group 49"/>
                    <p:cNvGrpSpPr>
                      <a:grpSpLocks/>
                    </p:cNvGrpSpPr>
                    <p:nvPr/>
                  </p:nvGrpSpPr>
                  <p:grpSpPr bwMode="auto">
                    <a:xfrm>
                      <a:off x="1692" y="880"/>
                      <a:ext cx="1847" cy="1168"/>
                      <a:chOff x="1692" y="880"/>
                      <a:chExt cx="1847" cy="1168"/>
                    </a:xfrm>
                  </p:grpSpPr>
                  <p:sp>
                    <p:nvSpPr>
                      <p:cNvPr id="1424434" name="AutoShape 50"/>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5" name="Line 51"/>
                      <p:cNvSpPr>
                        <a:spLocks noChangeShapeType="1"/>
                      </p:cNvSpPr>
                      <p:nvPr/>
                    </p:nvSpPr>
                    <p:spPr bwMode="auto">
                      <a:xfrm flipV="1">
                        <a:off x="2971" y="1588"/>
                        <a:ext cx="296" cy="321"/>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6" name="Line 52"/>
                      <p:cNvSpPr>
                        <a:spLocks noChangeShapeType="1"/>
                      </p:cNvSpPr>
                      <p:nvPr/>
                    </p:nvSpPr>
                    <p:spPr bwMode="auto">
                      <a:xfrm flipH="1" flipV="1">
                        <a:off x="2929" y="1103"/>
                        <a:ext cx="362" cy="263"/>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7" name="Line 53"/>
                      <p:cNvSpPr>
                        <a:spLocks noChangeShapeType="1"/>
                      </p:cNvSpPr>
                      <p:nvPr/>
                    </p:nvSpPr>
                    <p:spPr bwMode="auto">
                      <a:xfrm flipV="1">
                        <a:off x="2822" y="1218"/>
                        <a:ext cx="0" cy="53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38" name="Text Box 54"/>
                      <p:cNvSpPr txBox="1">
                        <a:spLocks noChangeArrowheads="1"/>
                      </p:cNvSpPr>
                      <p:nvPr/>
                    </p:nvSpPr>
                    <p:spPr bwMode="auto">
                      <a:xfrm>
                        <a:off x="1692" y="88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grpSp>
                    <p:nvGrpSpPr>
                      <p:cNvPr id="1424439" name="Group 55"/>
                      <p:cNvGrpSpPr>
                        <a:grpSpLocks/>
                      </p:cNvGrpSpPr>
                      <p:nvPr/>
                    </p:nvGrpSpPr>
                    <p:grpSpPr bwMode="auto">
                      <a:xfrm>
                        <a:off x="2419" y="1342"/>
                        <a:ext cx="1120" cy="706"/>
                        <a:chOff x="2419" y="1342"/>
                        <a:chExt cx="1120" cy="706"/>
                      </a:xfrm>
                    </p:grpSpPr>
                    <p:sp>
                      <p:nvSpPr>
                        <p:cNvPr id="1424440" name="AutoShape 56"/>
                        <p:cNvSpPr>
                          <a:spLocks noChangeArrowheads="1"/>
                        </p:cNvSpPr>
                        <p:nvPr/>
                      </p:nvSpPr>
                      <p:spPr bwMode="auto">
                        <a:xfrm>
                          <a:off x="3224" y="1342"/>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41" name="Text Box 57"/>
                        <p:cNvSpPr txBox="1">
                          <a:spLocks noChangeArrowheads="1"/>
                        </p:cNvSpPr>
                        <p:nvPr/>
                      </p:nvSpPr>
                      <p:spPr bwMode="auto">
                        <a:xfrm>
                          <a:off x="2419" y="176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grpSp>
                </p:grpSp>
              </p:grpSp>
            </p:grpSp>
            <p:grpSp>
              <p:nvGrpSpPr>
                <p:cNvPr id="1424442" name="Group 58"/>
                <p:cNvGrpSpPr>
                  <a:grpSpLocks/>
                </p:cNvGrpSpPr>
                <p:nvPr/>
              </p:nvGrpSpPr>
              <p:grpSpPr bwMode="auto">
                <a:xfrm>
                  <a:off x="336" y="856"/>
                  <a:ext cx="3458" cy="1182"/>
                  <a:chOff x="336" y="856"/>
                  <a:chExt cx="3458" cy="1182"/>
                </a:xfrm>
              </p:grpSpPr>
              <p:sp>
                <p:nvSpPr>
                  <p:cNvPr id="1424443" name="Line 59"/>
                  <p:cNvSpPr>
                    <a:spLocks noChangeShapeType="1"/>
                  </p:cNvSpPr>
                  <p:nvPr/>
                </p:nvSpPr>
                <p:spPr bwMode="auto">
                  <a:xfrm>
                    <a:off x="1440" y="1917"/>
                    <a:ext cx="535" cy="8"/>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44" name="Line 60"/>
                  <p:cNvSpPr>
                    <a:spLocks noChangeShapeType="1"/>
                  </p:cNvSpPr>
                  <p:nvPr/>
                </p:nvSpPr>
                <p:spPr bwMode="auto">
                  <a:xfrm>
                    <a:off x="2271" y="1925"/>
                    <a:ext cx="403"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45" name="Line 61"/>
                  <p:cNvSpPr>
                    <a:spLocks noChangeShapeType="1"/>
                  </p:cNvSpPr>
                  <p:nvPr/>
                </p:nvSpPr>
                <p:spPr bwMode="auto">
                  <a:xfrm flipH="1">
                    <a:off x="1456" y="1037"/>
                    <a:ext cx="486" cy="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46" name="Text Box 62"/>
                  <p:cNvSpPr txBox="1">
                    <a:spLocks noChangeArrowheads="1"/>
                  </p:cNvSpPr>
                  <p:nvPr/>
                </p:nvSpPr>
                <p:spPr bwMode="auto">
                  <a:xfrm>
                    <a:off x="336" y="13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24447" name="Text Box 63"/>
                  <p:cNvSpPr txBox="1">
                    <a:spLocks noChangeArrowheads="1"/>
                  </p:cNvSpPr>
                  <p:nvPr/>
                </p:nvSpPr>
                <p:spPr bwMode="auto">
                  <a:xfrm>
                    <a:off x="896" y="85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4448" name="Text Box 64"/>
                  <p:cNvSpPr txBox="1">
                    <a:spLocks noChangeArrowheads="1"/>
                  </p:cNvSpPr>
                  <p:nvPr/>
                </p:nvSpPr>
                <p:spPr bwMode="auto">
                  <a:xfrm>
                    <a:off x="2383" y="876"/>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24449" name="Text Box 65"/>
                  <p:cNvSpPr txBox="1">
                    <a:spLocks noChangeArrowheads="1"/>
                  </p:cNvSpPr>
                  <p:nvPr/>
                </p:nvSpPr>
                <p:spPr bwMode="auto">
                  <a:xfrm>
                    <a:off x="2987" y="1331"/>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24450" name="Text Box 66"/>
                  <p:cNvSpPr txBox="1">
                    <a:spLocks noChangeArrowheads="1"/>
                  </p:cNvSpPr>
                  <p:nvPr/>
                </p:nvSpPr>
                <p:spPr bwMode="auto">
                  <a:xfrm>
                    <a:off x="1720" y="1735"/>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4451" name="Text Box 67"/>
                  <p:cNvSpPr txBox="1">
                    <a:spLocks noChangeArrowheads="1"/>
                  </p:cNvSpPr>
                  <p:nvPr/>
                </p:nvSpPr>
                <p:spPr bwMode="auto">
                  <a:xfrm>
                    <a:off x="877" y="1750"/>
                    <a:ext cx="807" cy="2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grpSp>
          </p:grpSp>
        </p:grpSp>
      </p:grpSp>
      <p:sp>
        <p:nvSpPr>
          <p:cNvPr id="1424506" name="Text Box 122"/>
          <p:cNvSpPr txBox="1">
            <a:spLocks noChangeArrowheads="1"/>
          </p:cNvSpPr>
          <p:nvPr/>
        </p:nvSpPr>
        <p:spPr bwMode="auto">
          <a:xfrm>
            <a:off x="4175125" y="3197225"/>
            <a:ext cx="110966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h</a:t>
            </a:r>
          </a:p>
        </p:txBody>
      </p:sp>
      <p:sp>
        <p:nvSpPr>
          <p:cNvPr id="1424509" name="Text Box 125"/>
          <p:cNvSpPr txBox="1">
            <a:spLocks noChangeArrowheads="1"/>
          </p:cNvSpPr>
          <p:nvPr/>
        </p:nvSpPr>
        <p:spPr bwMode="auto">
          <a:xfrm>
            <a:off x="7823200" y="3190875"/>
            <a:ext cx="1109663"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d</a:t>
            </a:r>
          </a:p>
        </p:txBody>
      </p:sp>
      <p:sp>
        <p:nvSpPr>
          <p:cNvPr id="1424463" name="Text Box 79"/>
          <p:cNvSpPr txBox="1">
            <a:spLocks noChangeArrowheads="1"/>
          </p:cNvSpPr>
          <p:nvPr/>
        </p:nvSpPr>
        <p:spPr bwMode="auto">
          <a:xfrm>
            <a:off x="8255000" y="2884488"/>
            <a:ext cx="4762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60" name="Text Box 76"/>
          <p:cNvSpPr txBox="1">
            <a:spLocks noChangeArrowheads="1"/>
          </p:cNvSpPr>
          <p:nvPr/>
        </p:nvSpPr>
        <p:spPr bwMode="auto">
          <a:xfrm>
            <a:off x="5449888" y="2144713"/>
            <a:ext cx="4762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61" name="Text Box 77"/>
          <p:cNvSpPr txBox="1">
            <a:spLocks noChangeArrowheads="1"/>
          </p:cNvSpPr>
          <p:nvPr/>
        </p:nvSpPr>
        <p:spPr bwMode="auto">
          <a:xfrm>
            <a:off x="6629400" y="2163763"/>
            <a:ext cx="4762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62" name="Text Box 78"/>
          <p:cNvSpPr txBox="1">
            <a:spLocks noChangeArrowheads="1"/>
          </p:cNvSpPr>
          <p:nvPr/>
        </p:nvSpPr>
        <p:spPr bwMode="auto">
          <a:xfrm>
            <a:off x="7693025" y="2189163"/>
            <a:ext cx="4762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7</a:t>
            </a:r>
          </a:p>
        </p:txBody>
      </p:sp>
      <p:sp>
        <p:nvSpPr>
          <p:cNvPr id="1424473" name="Text Box 89"/>
          <p:cNvSpPr txBox="1">
            <a:spLocks noChangeArrowheads="1"/>
          </p:cNvSpPr>
          <p:nvPr/>
        </p:nvSpPr>
        <p:spPr bwMode="auto">
          <a:xfrm>
            <a:off x="7478713" y="3571875"/>
            <a:ext cx="476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74" name="Text Box 90"/>
          <p:cNvSpPr txBox="1">
            <a:spLocks noChangeArrowheads="1"/>
          </p:cNvSpPr>
          <p:nvPr/>
        </p:nvSpPr>
        <p:spPr bwMode="auto">
          <a:xfrm>
            <a:off x="6559550" y="3575050"/>
            <a:ext cx="474663"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75" name="Text Box 91"/>
          <p:cNvSpPr txBox="1">
            <a:spLocks noChangeArrowheads="1"/>
          </p:cNvSpPr>
          <p:nvPr/>
        </p:nvSpPr>
        <p:spPr bwMode="auto">
          <a:xfrm>
            <a:off x="5449888" y="3609975"/>
            <a:ext cx="47625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3</a:t>
            </a:r>
          </a:p>
        </p:txBody>
      </p:sp>
      <p:sp>
        <p:nvSpPr>
          <p:cNvPr id="1424476" name="Text Box 92"/>
          <p:cNvSpPr txBox="1">
            <a:spLocks noChangeArrowheads="1"/>
          </p:cNvSpPr>
          <p:nvPr/>
        </p:nvSpPr>
        <p:spPr bwMode="auto">
          <a:xfrm>
            <a:off x="4786313" y="3141663"/>
            <a:ext cx="47625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1800"/>
              <a:t>0</a:t>
            </a:r>
          </a:p>
        </p:txBody>
      </p:sp>
      <p:grpSp>
        <p:nvGrpSpPr>
          <p:cNvPr id="1424480" name="Group 96"/>
          <p:cNvGrpSpPr>
            <a:grpSpLocks/>
          </p:cNvGrpSpPr>
          <p:nvPr/>
        </p:nvGrpSpPr>
        <p:grpSpPr bwMode="auto">
          <a:xfrm>
            <a:off x="5268913" y="3862388"/>
            <a:ext cx="2546350" cy="490537"/>
            <a:chOff x="1098" y="898"/>
            <a:chExt cx="1851" cy="309"/>
          </a:xfrm>
        </p:grpSpPr>
        <p:sp>
          <p:nvSpPr>
            <p:cNvPr id="1424481" name="AutoShape 97"/>
            <p:cNvSpPr>
              <a:spLocks noChangeArrowheads="1"/>
            </p:cNvSpPr>
            <p:nvPr/>
          </p:nvSpPr>
          <p:spPr bwMode="auto">
            <a:xfrm>
              <a:off x="1098" y="906"/>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82" name="AutoShape 98"/>
            <p:cNvSpPr>
              <a:spLocks noChangeArrowheads="1"/>
            </p:cNvSpPr>
            <p:nvPr/>
          </p:nvSpPr>
          <p:spPr bwMode="auto">
            <a:xfrm>
              <a:off x="2634" y="907"/>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83" name="AutoShape 99"/>
            <p:cNvSpPr>
              <a:spLocks noChangeArrowheads="1"/>
            </p:cNvSpPr>
            <p:nvPr/>
          </p:nvSpPr>
          <p:spPr bwMode="auto">
            <a:xfrm>
              <a:off x="1940" y="898"/>
              <a:ext cx="315" cy="30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grpSp>
      <p:sp>
        <p:nvSpPr>
          <p:cNvPr id="1424484" name="AutoShape 100"/>
          <p:cNvSpPr>
            <a:spLocks noChangeArrowheads="1"/>
          </p:cNvSpPr>
          <p:nvPr/>
        </p:nvSpPr>
        <p:spPr bwMode="auto">
          <a:xfrm>
            <a:off x="4541838" y="3252788"/>
            <a:ext cx="433387" cy="47625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85" name="AutoShape 101"/>
          <p:cNvSpPr>
            <a:spLocks noChangeArrowheads="1"/>
          </p:cNvSpPr>
          <p:nvPr/>
        </p:nvSpPr>
        <p:spPr bwMode="auto">
          <a:xfrm>
            <a:off x="5291138" y="2490788"/>
            <a:ext cx="433387" cy="47625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87" name="Line 103"/>
          <p:cNvSpPr>
            <a:spLocks noChangeShapeType="1"/>
          </p:cNvSpPr>
          <p:nvPr/>
        </p:nvSpPr>
        <p:spPr bwMode="auto">
          <a:xfrm flipH="1">
            <a:off x="4878388" y="2801938"/>
            <a:ext cx="420687" cy="484187"/>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88" name="Line 104"/>
          <p:cNvSpPr>
            <a:spLocks noChangeShapeType="1"/>
          </p:cNvSpPr>
          <p:nvPr/>
        </p:nvSpPr>
        <p:spPr bwMode="auto">
          <a:xfrm>
            <a:off x="4902200" y="3651250"/>
            <a:ext cx="396875" cy="352425"/>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90" name="AutoShape 106"/>
          <p:cNvSpPr>
            <a:spLocks noChangeArrowheads="1"/>
          </p:cNvSpPr>
          <p:nvPr/>
        </p:nvSpPr>
        <p:spPr bwMode="auto">
          <a:xfrm>
            <a:off x="6392863" y="2503488"/>
            <a:ext cx="433387" cy="47625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94" name="AutoShape 110"/>
          <p:cNvSpPr>
            <a:spLocks noChangeArrowheads="1"/>
          </p:cNvSpPr>
          <p:nvPr/>
        </p:nvSpPr>
        <p:spPr bwMode="auto">
          <a:xfrm>
            <a:off x="7348538" y="2517775"/>
            <a:ext cx="433387" cy="47625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97" name="Line 113"/>
          <p:cNvSpPr>
            <a:spLocks noChangeShapeType="1"/>
          </p:cNvSpPr>
          <p:nvPr/>
        </p:nvSpPr>
        <p:spPr bwMode="auto">
          <a:xfrm flipV="1">
            <a:off x="7605713" y="3011488"/>
            <a:ext cx="0" cy="849312"/>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498" name="Text Box 114"/>
          <p:cNvSpPr txBox="1">
            <a:spLocks noChangeArrowheads="1"/>
          </p:cNvSpPr>
          <p:nvPr/>
        </p:nvSpPr>
        <p:spPr bwMode="auto">
          <a:xfrm>
            <a:off x="6051550" y="2474913"/>
            <a:ext cx="11112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f</a:t>
            </a:r>
          </a:p>
        </p:txBody>
      </p:sp>
      <p:sp>
        <p:nvSpPr>
          <p:cNvPr id="1424500" name="AutoShape 116"/>
          <p:cNvSpPr>
            <a:spLocks noChangeArrowheads="1"/>
          </p:cNvSpPr>
          <p:nvPr/>
        </p:nvSpPr>
        <p:spPr bwMode="auto">
          <a:xfrm>
            <a:off x="8159750" y="3208338"/>
            <a:ext cx="433388" cy="476250"/>
          </a:xfrm>
          <a:prstGeom prst="flowChartConnector">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501" name="Text Box 117"/>
          <p:cNvSpPr txBox="1">
            <a:spLocks noChangeArrowheads="1"/>
          </p:cNvSpPr>
          <p:nvPr/>
        </p:nvSpPr>
        <p:spPr bwMode="auto">
          <a:xfrm>
            <a:off x="7051675" y="3871913"/>
            <a:ext cx="11112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c</a:t>
            </a:r>
          </a:p>
        </p:txBody>
      </p:sp>
      <p:sp>
        <p:nvSpPr>
          <p:cNvPr id="1424503" name="Line 119"/>
          <p:cNvSpPr>
            <a:spLocks noChangeShapeType="1"/>
          </p:cNvSpPr>
          <p:nvPr/>
        </p:nvSpPr>
        <p:spPr bwMode="auto">
          <a:xfrm>
            <a:off x="5694363" y="4121150"/>
            <a:ext cx="735012" cy="1270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24507" name="Text Box 123"/>
          <p:cNvSpPr txBox="1">
            <a:spLocks noChangeArrowheads="1"/>
          </p:cNvSpPr>
          <p:nvPr/>
        </p:nvSpPr>
        <p:spPr bwMode="auto">
          <a:xfrm>
            <a:off x="4945063" y="2436813"/>
            <a:ext cx="11112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g</a:t>
            </a:r>
          </a:p>
        </p:txBody>
      </p:sp>
      <p:sp>
        <p:nvSpPr>
          <p:cNvPr id="1424508" name="Text Box 124"/>
          <p:cNvSpPr txBox="1">
            <a:spLocks noChangeArrowheads="1"/>
          </p:cNvSpPr>
          <p:nvPr/>
        </p:nvSpPr>
        <p:spPr bwMode="auto">
          <a:xfrm>
            <a:off x="6991350" y="2468563"/>
            <a:ext cx="11112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e</a:t>
            </a:r>
          </a:p>
        </p:txBody>
      </p:sp>
      <p:sp>
        <p:nvSpPr>
          <p:cNvPr id="1424510" name="Text Box 126"/>
          <p:cNvSpPr txBox="1">
            <a:spLocks noChangeArrowheads="1"/>
          </p:cNvSpPr>
          <p:nvPr/>
        </p:nvSpPr>
        <p:spPr bwMode="auto">
          <a:xfrm>
            <a:off x="6078538" y="3832225"/>
            <a:ext cx="111125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b</a:t>
            </a:r>
          </a:p>
        </p:txBody>
      </p:sp>
      <p:sp>
        <p:nvSpPr>
          <p:cNvPr id="1424511" name="Text Box 127"/>
          <p:cNvSpPr txBox="1">
            <a:spLocks noChangeArrowheads="1"/>
          </p:cNvSpPr>
          <p:nvPr/>
        </p:nvSpPr>
        <p:spPr bwMode="auto">
          <a:xfrm>
            <a:off x="4919663" y="3856038"/>
            <a:ext cx="1109662"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pPr>
            <a:r>
              <a:rPr lang="en-US" sz="2400"/>
              <a:t>v</a:t>
            </a:r>
            <a:r>
              <a:rPr lang="en-US" sz="2400" baseline="-25000"/>
              <a:t>a</a:t>
            </a:r>
          </a:p>
        </p:txBody>
      </p:sp>
      <p:sp>
        <p:nvSpPr>
          <p:cNvPr id="1424517" name="Line 133"/>
          <p:cNvSpPr>
            <a:spLocks noChangeShapeType="1"/>
          </p:cNvSpPr>
          <p:nvPr/>
        </p:nvSpPr>
        <p:spPr bwMode="auto">
          <a:xfrm flipH="1" flipV="1">
            <a:off x="7715250" y="2914650"/>
            <a:ext cx="514350" cy="34290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A77BA16D-D51E-214C-B7F7-217EA17EF54C}" type="slidenum">
              <a:rPr lang="en-US"/>
              <a:pPr/>
              <a:t>59</a:t>
            </a:fld>
            <a:endParaRPr lang="en-US"/>
          </a:p>
        </p:txBody>
      </p:sp>
      <p:sp>
        <p:nvSpPr>
          <p:cNvPr id="1427458" name="Rectangle 2"/>
          <p:cNvSpPr>
            <a:spLocks noGrp="1" noChangeArrowheads="1"/>
          </p:cNvSpPr>
          <p:nvPr>
            <p:ph type="title"/>
          </p:nvPr>
        </p:nvSpPr>
        <p:spPr/>
        <p:txBody>
          <a:bodyPr/>
          <a:lstStyle/>
          <a:p>
            <a:r>
              <a:rPr lang="en-US"/>
              <a:t>Retiming for minimum area</a:t>
            </a:r>
          </a:p>
        </p:txBody>
      </p:sp>
      <p:sp>
        <p:nvSpPr>
          <p:cNvPr id="1427459" name="Rectangle 3"/>
          <p:cNvSpPr>
            <a:spLocks noGrp="1" noChangeArrowheads="1"/>
          </p:cNvSpPr>
          <p:nvPr>
            <p:ph type="body" idx="1"/>
          </p:nvPr>
        </p:nvSpPr>
        <p:spPr/>
        <p:txBody>
          <a:bodyPr/>
          <a:lstStyle/>
          <a:p>
            <a:pPr>
              <a:lnSpc>
                <a:spcPct val="115000"/>
              </a:lnSpc>
            </a:pPr>
            <a:r>
              <a:rPr lang="en-US" dirty="0"/>
              <a:t>Find a retiming vector that minimizes the number of registers</a:t>
            </a:r>
          </a:p>
          <a:p>
            <a:pPr>
              <a:lnSpc>
                <a:spcPct val="115000"/>
              </a:lnSpc>
            </a:pPr>
            <a:r>
              <a:rPr lang="en-US" dirty="0"/>
              <a:t>Simple area modeling</a:t>
            </a:r>
          </a:p>
          <a:p>
            <a:pPr lvl="1">
              <a:lnSpc>
                <a:spcPct val="100000"/>
              </a:lnSpc>
            </a:pPr>
            <a:r>
              <a:rPr lang="en-US" dirty="0"/>
              <a:t>Every edge with a positive weight denotes registers</a:t>
            </a:r>
          </a:p>
          <a:p>
            <a:pPr lvl="1">
              <a:lnSpc>
                <a:spcPct val="100000"/>
              </a:lnSpc>
            </a:pPr>
            <a:r>
              <a:rPr lang="en-US" dirty="0"/>
              <a:t>Total register area is proportional to the sum of all weights</a:t>
            </a:r>
          </a:p>
          <a:p>
            <a:pPr>
              <a:lnSpc>
                <a:spcPct val="115000"/>
              </a:lnSpc>
            </a:pPr>
            <a:r>
              <a:rPr lang="en-US" dirty="0"/>
              <a:t>Register sharing model</a:t>
            </a:r>
          </a:p>
          <a:p>
            <a:pPr lvl="1">
              <a:lnSpc>
                <a:spcPct val="100000"/>
              </a:lnSpc>
            </a:pPr>
            <a:r>
              <a:rPr lang="en-US" dirty="0"/>
              <a:t>Every set of positively-weighted edges with common tail is realized by a shift register with taps</a:t>
            </a:r>
          </a:p>
          <a:p>
            <a:pPr lvl="1">
              <a:lnSpc>
                <a:spcPct val="100000"/>
              </a:lnSpc>
            </a:pPr>
            <a:r>
              <a:rPr lang="en-US" dirty="0"/>
              <a:t>Total register area is proportional to the sum, over all vertices,    of the maxima of weights on outgoing edges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02AF4CC4-C125-A046-BC47-17192CA15568}" type="slidenum">
              <a:rPr lang="en-US"/>
              <a:pPr/>
              <a:t>6</a:t>
            </a:fld>
            <a:endParaRPr lang="en-US"/>
          </a:p>
        </p:txBody>
      </p:sp>
      <p:sp>
        <p:nvSpPr>
          <p:cNvPr id="1357826" name="Rectangle 2"/>
          <p:cNvSpPr>
            <a:spLocks noGrp="1" noChangeArrowheads="1"/>
          </p:cNvSpPr>
          <p:nvPr>
            <p:ph type="title"/>
          </p:nvPr>
        </p:nvSpPr>
        <p:spPr/>
        <p:txBody>
          <a:bodyPr/>
          <a:lstStyle/>
          <a:p>
            <a:r>
              <a:rPr lang="en-US"/>
              <a:t>State-based optimization</a:t>
            </a:r>
          </a:p>
        </p:txBody>
      </p:sp>
      <p:pic>
        <p:nvPicPr>
          <p:cNvPr id="1357828"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150938" y="1033463"/>
            <a:ext cx="6407150" cy="5184775"/>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F9DFA2ED-A11C-DF45-B7AC-E1F8776AC97C}" type="slidenum">
              <a:rPr lang="en-US"/>
              <a:pPr/>
              <a:t>60</a:t>
            </a:fld>
            <a:endParaRPr lang="en-US"/>
          </a:p>
        </p:txBody>
      </p:sp>
      <p:sp>
        <p:nvSpPr>
          <p:cNvPr id="1428482" name="Rectangle 2"/>
          <p:cNvSpPr>
            <a:spLocks noGrp="1" noChangeArrowheads="1"/>
          </p:cNvSpPr>
          <p:nvPr>
            <p:ph type="title"/>
          </p:nvPr>
        </p:nvSpPr>
        <p:spPr/>
        <p:txBody>
          <a:bodyPr/>
          <a:lstStyle/>
          <a:p>
            <a:r>
              <a:rPr lang="en-US"/>
              <a:t>Example</a:t>
            </a:r>
          </a:p>
        </p:txBody>
      </p:sp>
      <p:pic>
        <p:nvPicPr>
          <p:cNvPr id="1428484"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477963" y="1035050"/>
            <a:ext cx="6767512" cy="5281613"/>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CBF1FB45-CF61-6A43-A834-81F6B04AE2CE}" type="slidenum">
              <a:rPr lang="en-US"/>
              <a:pPr/>
              <a:t>61</a:t>
            </a:fld>
            <a:endParaRPr lang="en-US"/>
          </a:p>
        </p:txBody>
      </p:sp>
      <p:sp>
        <p:nvSpPr>
          <p:cNvPr id="1430530" name="Rectangle 2"/>
          <p:cNvSpPr>
            <a:spLocks noGrp="1" noChangeArrowheads="1"/>
          </p:cNvSpPr>
          <p:nvPr>
            <p:ph type="title"/>
          </p:nvPr>
        </p:nvSpPr>
        <p:spPr/>
        <p:txBody>
          <a:bodyPr/>
          <a:lstStyle/>
          <a:p>
            <a:r>
              <a:rPr lang="en-US" sz="2800"/>
              <a:t>Minimum area retiming</a:t>
            </a:r>
            <a:br>
              <a:rPr lang="en-US" sz="2800"/>
            </a:br>
            <a:r>
              <a:rPr lang="en-US" sz="2800"/>
              <a:t>simple model</a:t>
            </a:r>
          </a:p>
        </p:txBody>
      </p:sp>
      <p:sp>
        <p:nvSpPr>
          <p:cNvPr id="1430531" name="Rectangle 3"/>
          <p:cNvSpPr>
            <a:spLocks noGrp="1" noChangeArrowheads="1"/>
          </p:cNvSpPr>
          <p:nvPr>
            <p:ph type="body" idx="1"/>
          </p:nvPr>
        </p:nvSpPr>
        <p:spPr/>
        <p:txBody>
          <a:bodyPr/>
          <a:lstStyle/>
          <a:p>
            <a:r>
              <a:rPr lang="en-US"/>
              <a:t>Register variation at node </a:t>
            </a:r>
            <a:r>
              <a:rPr lang="en-US">
                <a:solidFill>
                  <a:schemeClr val="tx2"/>
                </a:solidFill>
              </a:rPr>
              <a:t>v</a:t>
            </a:r>
          </a:p>
          <a:p>
            <a:pPr lvl="1"/>
            <a:r>
              <a:rPr lang="en-US">
                <a:solidFill>
                  <a:schemeClr val="tx2"/>
                </a:solidFill>
              </a:rPr>
              <a:t> r</a:t>
            </a:r>
            <a:r>
              <a:rPr lang="en-US" baseline="-25000">
                <a:solidFill>
                  <a:schemeClr val="tx2"/>
                </a:solidFill>
              </a:rPr>
              <a:t>v</a:t>
            </a:r>
            <a:r>
              <a:rPr lang="en-US">
                <a:solidFill>
                  <a:schemeClr val="tx2"/>
                </a:solidFill>
              </a:rPr>
              <a:t> ( indegree(v) – outdegree(v) )</a:t>
            </a:r>
          </a:p>
          <a:p>
            <a:r>
              <a:rPr lang="en-US"/>
              <a:t>Total area variation:</a:t>
            </a:r>
          </a:p>
          <a:p>
            <a:pPr lvl="1"/>
            <a:r>
              <a:rPr lang="el-GR">
                <a:solidFill>
                  <a:schemeClr val="bg2"/>
                </a:solidFill>
                <a:latin typeface="Lucida Grande" charset="0"/>
              </a:rPr>
              <a:t>Σ</a:t>
            </a:r>
            <a:r>
              <a:rPr lang="en-US"/>
              <a:t> </a:t>
            </a:r>
            <a:r>
              <a:rPr lang="en-US">
                <a:solidFill>
                  <a:schemeClr val="tx2"/>
                </a:solidFill>
              </a:rPr>
              <a:t>r</a:t>
            </a:r>
            <a:r>
              <a:rPr lang="en-US" baseline="-25000">
                <a:solidFill>
                  <a:schemeClr val="tx2"/>
                </a:solidFill>
              </a:rPr>
              <a:t>v</a:t>
            </a:r>
            <a:r>
              <a:rPr lang="en-US">
                <a:solidFill>
                  <a:schemeClr val="tx2"/>
                </a:solidFill>
              </a:rPr>
              <a:t> ( indegree(v) – outdegree(v) )</a:t>
            </a:r>
          </a:p>
          <a:p>
            <a:r>
              <a:rPr lang="en-US"/>
              <a:t>Area minimization problem:</a:t>
            </a:r>
          </a:p>
          <a:p>
            <a:pPr lvl="1"/>
            <a:r>
              <a:rPr lang="en-US"/>
              <a:t>Min </a:t>
            </a:r>
            <a:r>
              <a:rPr lang="el-GR">
                <a:solidFill>
                  <a:schemeClr val="bg2"/>
                </a:solidFill>
                <a:latin typeface="Lucida Grande" charset="0"/>
              </a:rPr>
              <a:t>Σ</a:t>
            </a:r>
            <a:r>
              <a:rPr lang="en-US"/>
              <a:t> </a:t>
            </a:r>
            <a:r>
              <a:rPr lang="en-US">
                <a:solidFill>
                  <a:schemeClr val="tx2"/>
                </a:solidFill>
              </a:rPr>
              <a:t>r</a:t>
            </a:r>
            <a:r>
              <a:rPr lang="en-US" baseline="-25000">
                <a:solidFill>
                  <a:schemeClr val="tx2"/>
                </a:solidFill>
              </a:rPr>
              <a:t>v</a:t>
            </a:r>
            <a:r>
              <a:rPr lang="en-US">
                <a:solidFill>
                  <a:schemeClr val="tx2"/>
                </a:solidFill>
              </a:rPr>
              <a:t> ( indegree(v) – outdegree(v) )</a:t>
            </a:r>
          </a:p>
          <a:p>
            <a:pPr lvl="1"/>
            <a:r>
              <a:rPr lang="en-US"/>
              <a:t>Such that </a:t>
            </a:r>
            <a:r>
              <a:rPr lang="en-US">
                <a:solidFill>
                  <a:schemeClr val="tx2"/>
                </a:solidFill>
              </a:rPr>
              <a:t>r</a:t>
            </a:r>
            <a:r>
              <a:rPr lang="en-US" baseline="-25000">
                <a:solidFill>
                  <a:schemeClr val="tx2"/>
                </a:solidFill>
              </a:rPr>
              <a:t>i</a:t>
            </a:r>
            <a:r>
              <a:rPr lang="en-US">
                <a:solidFill>
                  <a:schemeClr val="tx2"/>
                </a:solidFill>
              </a:rPr>
              <a:t> – r</a:t>
            </a:r>
            <a:r>
              <a:rPr lang="en-US" baseline="-25000">
                <a:solidFill>
                  <a:schemeClr val="tx2"/>
                </a:solidFill>
              </a:rPr>
              <a:t>j</a:t>
            </a:r>
            <a:r>
              <a:rPr lang="en-US">
                <a:solidFill>
                  <a:schemeClr val="tx2"/>
                </a:solidFill>
              </a:rPr>
              <a:t>  ≤ w</a:t>
            </a:r>
            <a:r>
              <a:rPr lang="en-US" baseline="-25000">
                <a:solidFill>
                  <a:schemeClr val="tx2"/>
                </a:solidFill>
              </a:rPr>
              <a:t>ij</a:t>
            </a:r>
            <a:r>
              <a:rPr lang="en-US">
                <a:solidFill>
                  <a:schemeClr val="tx2"/>
                </a:solidFill>
              </a:rPr>
              <a:t>  </a:t>
            </a:r>
            <a:r>
              <a:rPr lang="en-US"/>
              <a:t>for all</a:t>
            </a:r>
            <a:r>
              <a:rPr lang="en-US">
                <a:solidFill>
                  <a:schemeClr val="tx2"/>
                </a:solidFill>
              </a:rPr>
              <a:t> ( v</a:t>
            </a:r>
            <a:r>
              <a:rPr lang="en-US" baseline="-25000">
                <a:solidFill>
                  <a:schemeClr val="tx2"/>
                </a:solidFill>
              </a:rPr>
              <a:t>i</a:t>
            </a:r>
            <a:r>
              <a:rPr lang="en-US">
                <a:solidFill>
                  <a:schemeClr val="tx2"/>
                </a:solidFill>
              </a:rPr>
              <a:t>, v</a:t>
            </a:r>
            <a:r>
              <a:rPr lang="en-US" baseline="-25000">
                <a:solidFill>
                  <a:schemeClr val="tx2"/>
                </a:solidFill>
              </a:rPr>
              <a:t>j </a:t>
            </a:r>
            <a:r>
              <a:rPr lang="en-US">
                <a:solidFill>
                  <a:schemeClr val="tx2"/>
                </a:solidFill>
              </a:rPr>
              <a:t>)</a:t>
            </a:r>
          </a:p>
          <a:p>
            <a:pPr lvl="1"/>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053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0531">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3053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053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05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029DBB2-5E80-AF47-A86C-D676238B1949}" type="slidenum">
              <a:rPr lang="en-US"/>
              <a:pPr/>
              <a:t>62</a:t>
            </a:fld>
            <a:endParaRPr lang="en-US"/>
          </a:p>
        </p:txBody>
      </p:sp>
      <p:sp>
        <p:nvSpPr>
          <p:cNvPr id="1431554" name="Rectangle 2"/>
          <p:cNvSpPr>
            <a:spLocks noGrp="1" noChangeArrowheads="1"/>
          </p:cNvSpPr>
          <p:nvPr>
            <p:ph type="title"/>
          </p:nvPr>
        </p:nvSpPr>
        <p:spPr/>
        <p:txBody>
          <a:bodyPr/>
          <a:lstStyle/>
          <a:p>
            <a:r>
              <a:rPr lang="en-US" sz="2800"/>
              <a:t>Minimum area retiming</a:t>
            </a:r>
            <a:br>
              <a:rPr lang="en-US" sz="2800"/>
            </a:br>
            <a:r>
              <a:rPr lang="en-US" sz="2800"/>
              <a:t>under timing constraint</a:t>
            </a:r>
          </a:p>
        </p:txBody>
      </p:sp>
      <p:sp>
        <p:nvSpPr>
          <p:cNvPr id="1431555" name="Rectangle 3"/>
          <p:cNvSpPr>
            <a:spLocks noGrp="1" noChangeArrowheads="1"/>
          </p:cNvSpPr>
          <p:nvPr>
            <p:ph type="body" idx="1"/>
          </p:nvPr>
        </p:nvSpPr>
        <p:spPr>
          <a:xfrm>
            <a:off x="133350" y="952500"/>
            <a:ext cx="8915400" cy="5222875"/>
          </a:xfrm>
        </p:spPr>
        <p:txBody>
          <a:bodyPr/>
          <a:lstStyle/>
          <a:p>
            <a:r>
              <a:rPr lang="en-US"/>
              <a:t>Area recovery under timing constraint</a:t>
            </a:r>
          </a:p>
          <a:p>
            <a:pPr lvl="1"/>
            <a:r>
              <a:rPr lang="en-US"/>
              <a:t>Min </a:t>
            </a:r>
            <a:r>
              <a:rPr lang="el-GR">
                <a:solidFill>
                  <a:schemeClr val="bg2"/>
                </a:solidFill>
                <a:latin typeface="Lucida Grande" charset="0"/>
              </a:rPr>
              <a:t>Σ</a:t>
            </a:r>
            <a:r>
              <a:rPr lang="en-US"/>
              <a:t> </a:t>
            </a:r>
            <a:r>
              <a:rPr lang="en-US">
                <a:solidFill>
                  <a:schemeClr val="tx2"/>
                </a:solidFill>
              </a:rPr>
              <a:t>r</a:t>
            </a:r>
            <a:r>
              <a:rPr lang="en-US" baseline="-25000">
                <a:solidFill>
                  <a:schemeClr val="tx2"/>
                </a:solidFill>
              </a:rPr>
              <a:t>v</a:t>
            </a:r>
            <a:r>
              <a:rPr lang="en-US">
                <a:solidFill>
                  <a:schemeClr val="tx2"/>
                </a:solidFill>
              </a:rPr>
              <a:t> ( indegree(v) – outdegree(v) )   </a:t>
            </a:r>
            <a:r>
              <a:rPr lang="en-US"/>
              <a:t>such that:</a:t>
            </a:r>
          </a:p>
          <a:p>
            <a:pPr lvl="1"/>
            <a:r>
              <a:rPr lang="en-US">
                <a:solidFill>
                  <a:schemeClr val="tx2"/>
                </a:solidFill>
              </a:rPr>
              <a:t>r</a:t>
            </a:r>
            <a:r>
              <a:rPr lang="en-US" baseline="-25000">
                <a:solidFill>
                  <a:schemeClr val="tx2"/>
                </a:solidFill>
              </a:rPr>
              <a:t>i</a:t>
            </a:r>
            <a:r>
              <a:rPr lang="en-US">
                <a:solidFill>
                  <a:schemeClr val="tx2"/>
                </a:solidFill>
              </a:rPr>
              <a:t> – r</a:t>
            </a:r>
            <a:r>
              <a:rPr lang="en-US" baseline="-25000">
                <a:solidFill>
                  <a:schemeClr val="tx2"/>
                </a:solidFill>
              </a:rPr>
              <a:t>j</a:t>
            </a:r>
            <a:r>
              <a:rPr lang="en-US">
                <a:solidFill>
                  <a:schemeClr val="tx2"/>
                </a:solidFill>
              </a:rPr>
              <a:t>  ≤ w</a:t>
            </a:r>
            <a:r>
              <a:rPr lang="en-US" baseline="-25000">
                <a:solidFill>
                  <a:schemeClr val="tx2"/>
                </a:solidFill>
              </a:rPr>
              <a:t>ij</a:t>
            </a:r>
            <a:r>
              <a:rPr lang="en-US">
                <a:solidFill>
                  <a:schemeClr val="tx2"/>
                </a:solidFill>
              </a:rPr>
              <a:t>  </a:t>
            </a:r>
            <a:r>
              <a:rPr lang="en-US"/>
              <a:t>for all</a:t>
            </a:r>
            <a:r>
              <a:rPr lang="en-US">
                <a:solidFill>
                  <a:schemeClr val="tx2"/>
                </a:solidFill>
              </a:rPr>
              <a:t> ( v</a:t>
            </a:r>
            <a:r>
              <a:rPr lang="en-US" baseline="-25000">
                <a:solidFill>
                  <a:schemeClr val="tx2"/>
                </a:solidFill>
              </a:rPr>
              <a:t>i</a:t>
            </a:r>
            <a:r>
              <a:rPr lang="en-US">
                <a:solidFill>
                  <a:schemeClr val="tx2"/>
                </a:solidFill>
              </a:rPr>
              <a:t>, v</a:t>
            </a:r>
            <a:r>
              <a:rPr lang="en-US" baseline="-25000">
                <a:solidFill>
                  <a:schemeClr val="tx2"/>
                </a:solidFill>
              </a:rPr>
              <a:t>j </a:t>
            </a:r>
            <a:r>
              <a:rPr lang="en-US">
                <a:solidFill>
                  <a:schemeClr val="tx2"/>
                </a:solidFill>
              </a:rPr>
              <a:t>) </a:t>
            </a:r>
            <a:r>
              <a:rPr lang="en-US"/>
              <a:t>and</a:t>
            </a:r>
          </a:p>
          <a:p>
            <a:pPr lvl="1"/>
            <a:r>
              <a:rPr lang="en-US">
                <a:solidFill>
                  <a:schemeClr val="tx2"/>
                </a:solidFill>
              </a:rPr>
              <a:t>r</a:t>
            </a:r>
            <a:r>
              <a:rPr lang="en-US" baseline="-25000">
                <a:solidFill>
                  <a:schemeClr val="tx2"/>
                </a:solidFill>
              </a:rPr>
              <a:t>i</a:t>
            </a:r>
            <a:r>
              <a:rPr lang="en-US">
                <a:solidFill>
                  <a:schemeClr val="tx2"/>
                </a:solidFill>
              </a:rPr>
              <a:t> – r</a:t>
            </a:r>
            <a:r>
              <a:rPr lang="en-US" baseline="-25000">
                <a:solidFill>
                  <a:schemeClr val="tx2"/>
                </a:solidFill>
              </a:rPr>
              <a:t>j</a:t>
            </a:r>
            <a:r>
              <a:rPr lang="en-US">
                <a:solidFill>
                  <a:schemeClr val="tx2"/>
                </a:solidFill>
              </a:rPr>
              <a:t>  ≤ </a:t>
            </a:r>
            <a:r>
              <a:rPr lang="en-US">
                <a:solidFill>
                  <a:schemeClr val="bg2"/>
                </a:solidFill>
              </a:rPr>
              <a:t>W</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 1   </a:t>
            </a:r>
            <a:r>
              <a:rPr lang="en-US"/>
              <a:t>for all</a:t>
            </a:r>
            <a:r>
              <a:rPr lang="en-US">
                <a:solidFill>
                  <a:schemeClr val="tx2"/>
                </a:solidFill>
              </a:rPr>
              <a:t> ( v</a:t>
            </a:r>
            <a:r>
              <a:rPr lang="en-US" baseline="-25000">
                <a:solidFill>
                  <a:schemeClr val="tx2"/>
                </a:solidFill>
              </a:rPr>
              <a:t>i</a:t>
            </a:r>
            <a:r>
              <a:rPr lang="en-US">
                <a:solidFill>
                  <a:schemeClr val="tx2"/>
                </a:solidFill>
              </a:rPr>
              <a:t>, v</a:t>
            </a:r>
            <a:r>
              <a:rPr lang="en-US" baseline="-25000">
                <a:solidFill>
                  <a:schemeClr val="tx2"/>
                </a:solidFill>
              </a:rPr>
              <a:t>j  </a:t>
            </a:r>
            <a:r>
              <a:rPr lang="en-US">
                <a:solidFill>
                  <a:schemeClr val="tx2"/>
                </a:solidFill>
              </a:rPr>
              <a:t>) </a:t>
            </a:r>
            <a:r>
              <a:rPr lang="en-US"/>
              <a:t>such that</a:t>
            </a:r>
            <a:r>
              <a:rPr lang="en-US">
                <a:solidFill>
                  <a:schemeClr val="tx2"/>
                </a:solidFill>
              </a:rPr>
              <a:t> </a:t>
            </a:r>
            <a:r>
              <a:rPr lang="en-US">
                <a:solidFill>
                  <a:schemeClr val="bg2"/>
                </a:solidFill>
              </a:rPr>
              <a:t>D</a:t>
            </a:r>
            <a:r>
              <a:rPr lang="en-US"/>
              <a:t> </a:t>
            </a:r>
            <a:r>
              <a:rPr lang="en-US">
                <a:solidFill>
                  <a:schemeClr val="tx2"/>
                </a:solidFill>
              </a:rPr>
              <a:t>(v</a:t>
            </a:r>
            <a:r>
              <a:rPr lang="en-US" baseline="-25000">
                <a:solidFill>
                  <a:schemeClr val="tx2"/>
                </a:solidFill>
              </a:rPr>
              <a:t>i</a:t>
            </a:r>
            <a:r>
              <a:rPr lang="en-US">
                <a:solidFill>
                  <a:schemeClr val="tx2"/>
                </a:solidFill>
              </a:rPr>
              <a:t>, v</a:t>
            </a:r>
            <a:r>
              <a:rPr lang="en-US" baseline="-25000">
                <a:solidFill>
                  <a:schemeClr val="tx2"/>
                </a:solidFill>
              </a:rPr>
              <a:t>j</a:t>
            </a:r>
            <a:r>
              <a:rPr lang="en-US">
                <a:solidFill>
                  <a:schemeClr val="tx2"/>
                </a:solidFill>
              </a:rPr>
              <a:t>) &gt; </a:t>
            </a:r>
            <a:r>
              <a:rPr lang="el-GR">
                <a:solidFill>
                  <a:schemeClr val="tx2"/>
                </a:solidFill>
                <a:latin typeface="Lucida Grande" charset="0"/>
              </a:rPr>
              <a:t>φ</a:t>
            </a:r>
            <a:endParaRPr lang="en-US">
              <a:solidFill>
                <a:schemeClr val="tx2"/>
              </a:solidFill>
            </a:endParaRPr>
          </a:p>
          <a:p>
            <a:r>
              <a:rPr lang="en-US"/>
              <a:t>Common implementation is by integer linear program</a:t>
            </a:r>
          </a:p>
          <a:p>
            <a:pPr lvl="1"/>
            <a:r>
              <a:rPr lang="en-US"/>
              <a:t>Problem can alternatively be transformed into a matching problem and solved by Edmonds-Karp algorithm</a:t>
            </a:r>
          </a:p>
          <a:p>
            <a:r>
              <a:rPr lang="en-US"/>
              <a:t>Register sharing</a:t>
            </a:r>
          </a:p>
          <a:p>
            <a:pPr lvl="1"/>
            <a:r>
              <a:rPr lang="en-US"/>
              <a:t>Construct auxiliary network and apply this formulation.</a:t>
            </a:r>
          </a:p>
          <a:p>
            <a:pPr lvl="1"/>
            <a:r>
              <a:rPr lang="en-US"/>
              <a:t>Auxiliary network construction takes into account register sharing</a:t>
            </a:r>
          </a:p>
          <a:p>
            <a:pPr lvl="1"/>
            <a:endParaRPr lang="en-US">
              <a:solidFill>
                <a:schemeClr val="tx2"/>
              </a:solidFill>
            </a:endParaRPr>
          </a:p>
          <a:p>
            <a:pPr lvl="1"/>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155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1555">
                                            <p:txEl>
                                              <p:pRg st="5" end="5"/>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3155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155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155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04404E9-8E8D-544B-836B-544D08FE6C3F}" type="slidenum">
              <a:rPr lang="en-US"/>
              <a:pPr/>
              <a:t>63</a:t>
            </a:fld>
            <a:endParaRPr lang="en-US"/>
          </a:p>
        </p:txBody>
      </p:sp>
      <p:sp>
        <p:nvSpPr>
          <p:cNvPr id="1448962" name="Rectangle 2"/>
          <p:cNvSpPr>
            <a:spLocks noGrp="1" noChangeArrowheads="1"/>
          </p:cNvSpPr>
          <p:nvPr>
            <p:ph type="title"/>
          </p:nvPr>
        </p:nvSpPr>
        <p:spPr/>
        <p:txBody>
          <a:bodyPr/>
          <a:lstStyle/>
          <a:p>
            <a:r>
              <a:rPr lang="en-US"/>
              <a:t>Other problems related to retiming</a:t>
            </a:r>
          </a:p>
        </p:txBody>
      </p:sp>
      <p:sp>
        <p:nvSpPr>
          <p:cNvPr id="1448963" name="Rectangle 3"/>
          <p:cNvSpPr>
            <a:spLocks noGrp="1" noChangeArrowheads="1"/>
          </p:cNvSpPr>
          <p:nvPr>
            <p:ph type="body" idx="1"/>
          </p:nvPr>
        </p:nvSpPr>
        <p:spPr/>
        <p:txBody>
          <a:bodyPr/>
          <a:lstStyle/>
          <a:p>
            <a:pPr>
              <a:lnSpc>
                <a:spcPct val="115000"/>
              </a:lnSpc>
            </a:pPr>
            <a:r>
              <a:rPr lang="en-US"/>
              <a:t>Retiming pipelined circuits</a:t>
            </a:r>
          </a:p>
          <a:p>
            <a:pPr lvl="1">
              <a:lnSpc>
                <a:spcPct val="100000"/>
              </a:lnSpc>
            </a:pPr>
            <a:r>
              <a:rPr lang="en-US"/>
              <a:t>Balance pipe stages by using retiming</a:t>
            </a:r>
          </a:p>
          <a:p>
            <a:pPr lvl="1">
              <a:lnSpc>
                <a:spcPct val="100000"/>
              </a:lnSpc>
            </a:pPr>
            <a:r>
              <a:rPr lang="en-US"/>
              <a:t>Trade-off latency versus cycle time</a:t>
            </a:r>
          </a:p>
          <a:p>
            <a:pPr>
              <a:lnSpc>
                <a:spcPct val="115000"/>
              </a:lnSpc>
            </a:pPr>
            <a:r>
              <a:rPr lang="en-US"/>
              <a:t>Peripheral retiming</a:t>
            </a:r>
          </a:p>
          <a:p>
            <a:pPr lvl="1">
              <a:lnSpc>
                <a:spcPct val="100000"/>
              </a:lnSpc>
            </a:pPr>
            <a:r>
              <a:rPr lang="en-US"/>
              <a:t>Use retiming to move registers to periphery of a circuit</a:t>
            </a:r>
          </a:p>
          <a:p>
            <a:pPr lvl="1">
              <a:lnSpc>
                <a:spcPct val="100000"/>
              </a:lnSpc>
            </a:pPr>
            <a:r>
              <a:rPr lang="en-US"/>
              <a:t>Restore registers after optimizing combinational logic</a:t>
            </a:r>
          </a:p>
          <a:p>
            <a:pPr>
              <a:lnSpc>
                <a:spcPct val="115000"/>
              </a:lnSpc>
            </a:pPr>
            <a:r>
              <a:rPr lang="en-US"/>
              <a:t>Wire pipelining</a:t>
            </a:r>
          </a:p>
          <a:p>
            <a:pPr lvl="1">
              <a:lnSpc>
                <a:spcPct val="100000"/>
              </a:lnSpc>
            </a:pPr>
            <a:r>
              <a:rPr lang="en-US"/>
              <a:t>Use retiming to pipeline interconnection wires</a:t>
            </a:r>
          </a:p>
          <a:p>
            <a:pPr lvl="1">
              <a:lnSpc>
                <a:spcPct val="100000"/>
              </a:lnSpc>
            </a:pPr>
            <a:r>
              <a:rPr lang="en-US"/>
              <a:t>Model sequential and combinational macros</a:t>
            </a:r>
          </a:p>
          <a:p>
            <a:pPr lvl="1">
              <a:lnSpc>
                <a:spcPct val="100000"/>
              </a:lnSpc>
            </a:pPr>
            <a:r>
              <a:rPr lang="en-US"/>
              <a:t>Consider wire delay and buffering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896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896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896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4896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896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4896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489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6ABE283F-2673-484C-B6BA-918776DE1406}" type="slidenum">
              <a:rPr lang="en-US"/>
              <a:pPr/>
              <a:t>64</a:t>
            </a:fld>
            <a:endParaRPr lang="en-US"/>
          </a:p>
        </p:txBody>
      </p:sp>
      <p:sp>
        <p:nvSpPr>
          <p:cNvPr id="1432578" name="Rectangle 2"/>
          <p:cNvSpPr>
            <a:spLocks noGrp="1" noChangeArrowheads="1"/>
          </p:cNvSpPr>
          <p:nvPr>
            <p:ph type="title"/>
          </p:nvPr>
        </p:nvSpPr>
        <p:spPr/>
        <p:txBody>
          <a:bodyPr/>
          <a:lstStyle/>
          <a:p>
            <a:r>
              <a:rPr lang="en-US"/>
              <a:t>Summary of retiming</a:t>
            </a:r>
          </a:p>
        </p:txBody>
      </p:sp>
      <p:sp>
        <p:nvSpPr>
          <p:cNvPr id="1432579" name="Rectangle 3"/>
          <p:cNvSpPr>
            <a:spLocks noGrp="1" noChangeArrowheads="1"/>
          </p:cNvSpPr>
          <p:nvPr>
            <p:ph type="body" idx="1"/>
          </p:nvPr>
        </p:nvSpPr>
        <p:spPr/>
        <p:txBody>
          <a:bodyPr/>
          <a:lstStyle/>
          <a:p>
            <a:pPr>
              <a:lnSpc>
                <a:spcPct val="115000"/>
              </a:lnSpc>
            </a:pPr>
            <a:r>
              <a:rPr lang="en-US"/>
              <a:t>Sequential optimization technique for:</a:t>
            </a:r>
          </a:p>
          <a:p>
            <a:pPr lvl="1">
              <a:lnSpc>
                <a:spcPct val="100000"/>
              </a:lnSpc>
            </a:pPr>
            <a:r>
              <a:rPr lang="en-US"/>
              <a:t>Cycle time or register area</a:t>
            </a:r>
          </a:p>
          <a:p>
            <a:pPr>
              <a:lnSpc>
                <a:spcPct val="115000"/>
              </a:lnSpc>
            </a:pPr>
            <a:r>
              <a:rPr lang="en-US"/>
              <a:t>Applicable to</a:t>
            </a:r>
          </a:p>
          <a:p>
            <a:pPr lvl="1">
              <a:lnSpc>
                <a:spcPct val="100000"/>
              </a:lnSpc>
            </a:pPr>
            <a:r>
              <a:rPr lang="en-US"/>
              <a:t>Synchronous logic networks</a:t>
            </a:r>
          </a:p>
          <a:p>
            <a:pPr lvl="1">
              <a:lnSpc>
                <a:spcPct val="100000"/>
              </a:lnSpc>
            </a:pPr>
            <a:r>
              <a:rPr lang="en-US"/>
              <a:t>Architectural models of data paths</a:t>
            </a:r>
          </a:p>
          <a:p>
            <a:pPr lvl="2">
              <a:lnSpc>
                <a:spcPct val="80000"/>
              </a:lnSpc>
            </a:pPr>
            <a:r>
              <a:rPr lang="en-US"/>
              <a:t>Vertices represent complex (arithmetic) operators</a:t>
            </a:r>
          </a:p>
          <a:p>
            <a:pPr lvl="1">
              <a:lnSpc>
                <a:spcPct val="100000"/>
              </a:lnSpc>
            </a:pPr>
            <a:r>
              <a:rPr lang="en-US"/>
              <a:t>Exact algorithm in polynomial time</a:t>
            </a:r>
          </a:p>
          <a:p>
            <a:pPr>
              <a:lnSpc>
                <a:spcPct val="115000"/>
              </a:lnSpc>
            </a:pPr>
            <a:r>
              <a:rPr lang="en-US"/>
              <a:t>Extension and issues</a:t>
            </a:r>
          </a:p>
          <a:p>
            <a:pPr lvl="1">
              <a:lnSpc>
                <a:spcPct val="100000"/>
              </a:lnSpc>
            </a:pPr>
            <a:r>
              <a:rPr lang="en-US"/>
              <a:t>Delay modeling</a:t>
            </a:r>
          </a:p>
          <a:p>
            <a:pPr lvl="1">
              <a:lnSpc>
                <a:spcPct val="100000"/>
              </a:lnSpc>
            </a:pPr>
            <a:r>
              <a:rPr lang="en-US"/>
              <a:t>Network granularity</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714190C-565E-9040-BA3D-1C28173FF6D3}" type="slidenum">
              <a:rPr lang="en-US"/>
              <a:pPr/>
              <a:t>65</a:t>
            </a:fld>
            <a:endParaRPr lang="en-US"/>
          </a:p>
        </p:txBody>
      </p:sp>
      <p:sp>
        <p:nvSpPr>
          <p:cNvPr id="1433602" name="Rectangle 2"/>
          <p:cNvSpPr>
            <a:spLocks noGrp="1" noChangeArrowheads="1"/>
          </p:cNvSpPr>
          <p:nvPr>
            <p:ph type="title"/>
          </p:nvPr>
        </p:nvSpPr>
        <p:spPr/>
        <p:txBody>
          <a:bodyPr/>
          <a:lstStyle/>
          <a:p>
            <a:r>
              <a:rPr lang="en-US"/>
              <a:t>Module 3</a:t>
            </a:r>
          </a:p>
        </p:txBody>
      </p:sp>
      <p:sp>
        <p:nvSpPr>
          <p:cNvPr id="1433603" name="Rectangle 3"/>
          <p:cNvSpPr>
            <a:spLocks noGrp="1" noChangeArrowheads="1"/>
          </p:cNvSpPr>
          <p:nvPr>
            <p:ph type="body" idx="1"/>
          </p:nvPr>
        </p:nvSpPr>
        <p:spPr/>
        <p:txBody>
          <a:bodyPr/>
          <a:lstStyle/>
          <a:p>
            <a:r>
              <a:rPr lang="en-US"/>
              <a:t>Objective</a:t>
            </a:r>
          </a:p>
          <a:p>
            <a:pPr lvl="1"/>
            <a:r>
              <a:rPr lang="en-US"/>
              <a:t>Relating state-based and structural models</a:t>
            </a:r>
          </a:p>
          <a:p>
            <a:pPr lvl="1"/>
            <a:r>
              <a:rPr lang="en-US"/>
              <a:t>State extraction</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870B00EE-5E03-5648-8385-E16C19D4F716}" type="slidenum">
              <a:rPr lang="en-US"/>
              <a:pPr/>
              <a:t>66</a:t>
            </a:fld>
            <a:endParaRPr lang="en-US"/>
          </a:p>
        </p:txBody>
      </p:sp>
      <p:sp>
        <p:nvSpPr>
          <p:cNvPr id="1434626" name="Rectangle 2"/>
          <p:cNvSpPr>
            <a:spLocks noGrp="1" noChangeArrowheads="1"/>
          </p:cNvSpPr>
          <p:nvPr>
            <p:ph type="title"/>
          </p:nvPr>
        </p:nvSpPr>
        <p:spPr/>
        <p:txBody>
          <a:bodyPr/>
          <a:lstStyle/>
          <a:p>
            <a:r>
              <a:rPr lang="en-US"/>
              <a:t>Relating the sequential models</a:t>
            </a:r>
          </a:p>
        </p:txBody>
      </p:sp>
      <p:sp>
        <p:nvSpPr>
          <p:cNvPr id="1434627" name="Rectangle 3"/>
          <p:cNvSpPr>
            <a:spLocks noGrp="1" noChangeArrowheads="1"/>
          </p:cNvSpPr>
          <p:nvPr>
            <p:ph type="body" idx="1"/>
          </p:nvPr>
        </p:nvSpPr>
        <p:spPr/>
        <p:txBody>
          <a:bodyPr/>
          <a:lstStyle/>
          <a:p>
            <a:r>
              <a:rPr lang="en-US"/>
              <a:t>State encoding</a:t>
            </a:r>
          </a:p>
          <a:p>
            <a:pPr lvl="1"/>
            <a:r>
              <a:rPr lang="en-US"/>
              <a:t>Maps a state-based representation into a structural one</a:t>
            </a:r>
          </a:p>
          <a:p>
            <a:r>
              <a:rPr lang="en-US"/>
              <a:t>State extraction</a:t>
            </a:r>
          </a:p>
          <a:p>
            <a:pPr lvl="1"/>
            <a:r>
              <a:rPr lang="en-US"/>
              <a:t>Recovers the state information from a structural model</a:t>
            </a:r>
          </a:p>
          <a:p>
            <a:r>
              <a:rPr lang="en-US"/>
              <a:t>Remark</a:t>
            </a:r>
          </a:p>
          <a:p>
            <a:pPr lvl="1"/>
            <a:r>
              <a:rPr lang="en-US"/>
              <a:t>A circuit with </a:t>
            </a:r>
            <a:r>
              <a:rPr lang="en-US">
                <a:solidFill>
                  <a:schemeClr val="bg2"/>
                </a:solidFill>
              </a:rPr>
              <a:t>n</a:t>
            </a:r>
            <a:r>
              <a:rPr lang="en-US"/>
              <a:t> registers may have </a:t>
            </a:r>
            <a:r>
              <a:rPr lang="en-US">
                <a:solidFill>
                  <a:schemeClr val="bg2"/>
                </a:solidFill>
              </a:rPr>
              <a:t>2</a:t>
            </a:r>
            <a:r>
              <a:rPr lang="en-US" baseline="30000">
                <a:solidFill>
                  <a:schemeClr val="bg2"/>
                </a:solidFill>
              </a:rPr>
              <a:t>n</a:t>
            </a:r>
            <a:r>
              <a:rPr lang="en-US"/>
              <a:t> states</a:t>
            </a:r>
          </a:p>
          <a:p>
            <a:pPr lvl="1"/>
            <a:r>
              <a:rPr lang="en-US"/>
              <a:t>Unreachable states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5F17153C-472F-6B49-81A7-834FF23ECEA7}" type="slidenum">
              <a:rPr lang="en-US"/>
              <a:pPr/>
              <a:t>67</a:t>
            </a:fld>
            <a:endParaRPr lang="en-US"/>
          </a:p>
        </p:txBody>
      </p:sp>
      <p:sp>
        <p:nvSpPr>
          <p:cNvPr id="1435650" name="Rectangle 2"/>
          <p:cNvSpPr>
            <a:spLocks noGrp="1" noChangeArrowheads="1"/>
          </p:cNvSpPr>
          <p:nvPr>
            <p:ph type="title"/>
          </p:nvPr>
        </p:nvSpPr>
        <p:spPr/>
        <p:txBody>
          <a:bodyPr/>
          <a:lstStyle/>
          <a:p>
            <a:r>
              <a:rPr lang="en-US"/>
              <a:t>State extraction</a:t>
            </a:r>
          </a:p>
        </p:txBody>
      </p:sp>
      <p:sp>
        <p:nvSpPr>
          <p:cNvPr id="1435651" name="Rectangle 3"/>
          <p:cNvSpPr>
            <a:spLocks noGrp="1" noChangeArrowheads="1"/>
          </p:cNvSpPr>
          <p:nvPr>
            <p:ph type="body" sz="half" idx="1"/>
          </p:nvPr>
        </p:nvSpPr>
        <p:spPr/>
        <p:txBody>
          <a:bodyPr/>
          <a:lstStyle/>
          <a:p>
            <a:pPr marL="0" indent="0"/>
            <a:r>
              <a:rPr lang="en-US" sz="2400"/>
              <a:t>State variables: </a:t>
            </a:r>
            <a:r>
              <a:rPr lang="en-US" sz="2400">
                <a:solidFill>
                  <a:schemeClr val="bg2"/>
                </a:solidFill>
              </a:rPr>
              <a:t>p, q</a:t>
            </a:r>
          </a:p>
          <a:p>
            <a:pPr marL="0" indent="0"/>
            <a:r>
              <a:rPr lang="en-US" sz="2400"/>
              <a:t>Initial state </a:t>
            </a:r>
            <a:r>
              <a:rPr lang="en-US" sz="2400">
                <a:solidFill>
                  <a:schemeClr val="bg2"/>
                </a:solidFill>
              </a:rPr>
              <a:t>p=0; q=0;</a:t>
            </a:r>
          </a:p>
          <a:p>
            <a:pPr marL="0" indent="0"/>
            <a:r>
              <a:rPr lang="en-US" sz="2400"/>
              <a:t>Four possible states</a:t>
            </a:r>
          </a:p>
        </p:txBody>
      </p:sp>
      <p:pic>
        <p:nvPicPr>
          <p:cNvPr id="1435652"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835400" y="1290638"/>
            <a:ext cx="5308600" cy="4295775"/>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5244EE2-156D-0D42-BA34-AF5884674DD1}" type="slidenum">
              <a:rPr lang="en-US"/>
              <a:pPr/>
              <a:t>68</a:t>
            </a:fld>
            <a:endParaRPr lang="en-US"/>
          </a:p>
        </p:txBody>
      </p:sp>
      <p:sp>
        <p:nvSpPr>
          <p:cNvPr id="1437698" name="Rectangle 2"/>
          <p:cNvSpPr>
            <a:spLocks noGrp="1" noChangeArrowheads="1"/>
          </p:cNvSpPr>
          <p:nvPr>
            <p:ph type="title"/>
          </p:nvPr>
        </p:nvSpPr>
        <p:spPr/>
        <p:txBody>
          <a:bodyPr/>
          <a:lstStyle/>
          <a:p>
            <a:r>
              <a:rPr lang="en-US"/>
              <a:t>State extraction</a:t>
            </a:r>
          </a:p>
        </p:txBody>
      </p:sp>
      <p:sp>
        <p:nvSpPr>
          <p:cNvPr id="1437699" name="Rectangle 3"/>
          <p:cNvSpPr>
            <a:spLocks noGrp="1" noChangeArrowheads="1"/>
          </p:cNvSpPr>
          <p:nvPr>
            <p:ph type="body" idx="1"/>
          </p:nvPr>
        </p:nvSpPr>
        <p:spPr/>
        <p:txBody>
          <a:bodyPr/>
          <a:lstStyle/>
          <a:p>
            <a:r>
              <a:rPr lang="en-US"/>
              <a:t>Reachability analysis</a:t>
            </a:r>
          </a:p>
          <a:p>
            <a:pPr lvl="1"/>
            <a:r>
              <a:rPr lang="en-US"/>
              <a:t>Given a state, determine which states are reachable for some inputs</a:t>
            </a:r>
          </a:p>
          <a:p>
            <a:pPr lvl="1"/>
            <a:r>
              <a:rPr lang="en-US"/>
              <a:t>Given a state subset, determine the reachable state subset</a:t>
            </a:r>
          </a:p>
          <a:p>
            <a:pPr lvl="1"/>
            <a:r>
              <a:rPr lang="en-US"/>
              <a:t>Start from an initial state</a:t>
            </a:r>
          </a:p>
          <a:p>
            <a:pPr lvl="1"/>
            <a:r>
              <a:rPr lang="en-US"/>
              <a:t>Stop when convergence is reached</a:t>
            </a:r>
          </a:p>
          <a:p>
            <a:r>
              <a:rPr lang="en-US"/>
              <a:t>Notation:</a:t>
            </a:r>
          </a:p>
          <a:p>
            <a:pPr lvl="1"/>
            <a:r>
              <a:rPr lang="en-US"/>
              <a:t>A state (or a state subset) is represented by an expression over the state variables</a:t>
            </a:r>
          </a:p>
          <a:p>
            <a:pPr lvl="1"/>
            <a:r>
              <a:rPr lang="en-US"/>
              <a:t>Implicit representation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769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769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76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E14BC006-301E-7448-97D6-AECF052EE96A}" type="slidenum">
              <a:rPr lang="en-US"/>
              <a:pPr/>
              <a:t>69</a:t>
            </a:fld>
            <a:endParaRPr lang="en-US"/>
          </a:p>
        </p:txBody>
      </p:sp>
      <p:sp>
        <p:nvSpPr>
          <p:cNvPr id="1438722" name="Rectangle 2"/>
          <p:cNvSpPr>
            <a:spLocks noGrp="1" noChangeArrowheads="1"/>
          </p:cNvSpPr>
          <p:nvPr>
            <p:ph type="title"/>
          </p:nvPr>
        </p:nvSpPr>
        <p:spPr/>
        <p:txBody>
          <a:bodyPr/>
          <a:lstStyle/>
          <a:p>
            <a:r>
              <a:rPr lang="en-US"/>
              <a:t>Reachability analysis</a:t>
            </a:r>
          </a:p>
        </p:txBody>
      </p:sp>
      <p:sp>
        <p:nvSpPr>
          <p:cNvPr id="1438723" name="Rectangle 3"/>
          <p:cNvSpPr>
            <a:spLocks noGrp="1" noChangeArrowheads="1"/>
          </p:cNvSpPr>
          <p:nvPr>
            <p:ph type="body" idx="1"/>
          </p:nvPr>
        </p:nvSpPr>
        <p:spPr>
          <a:xfrm>
            <a:off x="228600" y="983280"/>
            <a:ext cx="8699500" cy="5207000"/>
          </a:xfrm>
        </p:spPr>
        <p:txBody>
          <a:bodyPr/>
          <a:lstStyle/>
          <a:p>
            <a:pPr>
              <a:lnSpc>
                <a:spcPct val="105000"/>
              </a:lnSpc>
            </a:pPr>
            <a:r>
              <a:rPr lang="en-US" dirty="0"/>
              <a:t>State transition function: </a:t>
            </a:r>
            <a:r>
              <a:rPr lang="en-US" dirty="0">
                <a:solidFill>
                  <a:schemeClr val="bg2"/>
                </a:solidFill>
              </a:rPr>
              <a:t>f</a:t>
            </a:r>
          </a:p>
          <a:p>
            <a:pPr>
              <a:lnSpc>
                <a:spcPct val="105000"/>
              </a:lnSpc>
            </a:pPr>
            <a:r>
              <a:rPr lang="en-US" dirty="0"/>
              <a:t>Initial state: </a:t>
            </a:r>
            <a:r>
              <a:rPr lang="en-US" dirty="0">
                <a:solidFill>
                  <a:schemeClr val="bg2"/>
                </a:solidFill>
              </a:rPr>
              <a:t>r</a:t>
            </a:r>
            <a:r>
              <a:rPr lang="en-US" baseline="-25000" dirty="0">
                <a:solidFill>
                  <a:schemeClr val="bg2"/>
                </a:solidFill>
              </a:rPr>
              <a:t>0</a:t>
            </a:r>
          </a:p>
          <a:p>
            <a:pPr>
              <a:lnSpc>
                <a:spcPct val="105000"/>
              </a:lnSpc>
            </a:pPr>
            <a:r>
              <a:rPr lang="en-US" dirty="0"/>
              <a:t>States reachable from </a:t>
            </a:r>
            <a:r>
              <a:rPr lang="en-US" dirty="0">
                <a:solidFill>
                  <a:schemeClr val="bg2"/>
                </a:solidFill>
              </a:rPr>
              <a:t>r</a:t>
            </a:r>
            <a:r>
              <a:rPr lang="en-US" baseline="-25000" dirty="0">
                <a:solidFill>
                  <a:schemeClr val="bg2"/>
                </a:solidFill>
              </a:rPr>
              <a:t>0</a:t>
            </a:r>
          </a:p>
          <a:p>
            <a:pPr lvl="1">
              <a:lnSpc>
                <a:spcPct val="105000"/>
              </a:lnSpc>
            </a:pPr>
            <a:r>
              <a:rPr lang="en-US" dirty="0"/>
              <a:t>Image of </a:t>
            </a:r>
            <a:r>
              <a:rPr lang="en-US" dirty="0">
                <a:solidFill>
                  <a:schemeClr val="bg2"/>
                </a:solidFill>
              </a:rPr>
              <a:t>r</a:t>
            </a:r>
            <a:r>
              <a:rPr lang="en-US" baseline="-25000" dirty="0">
                <a:solidFill>
                  <a:schemeClr val="bg2"/>
                </a:solidFill>
              </a:rPr>
              <a:t>0</a:t>
            </a:r>
            <a:r>
              <a:rPr lang="en-US" dirty="0"/>
              <a:t> under </a:t>
            </a:r>
            <a:r>
              <a:rPr lang="en-US" dirty="0">
                <a:solidFill>
                  <a:schemeClr val="bg2"/>
                </a:solidFill>
              </a:rPr>
              <a:t>f</a:t>
            </a:r>
          </a:p>
          <a:p>
            <a:pPr>
              <a:lnSpc>
                <a:spcPct val="105000"/>
              </a:lnSpc>
            </a:pPr>
            <a:r>
              <a:rPr lang="en-US" dirty="0"/>
              <a:t>States reachable from set </a:t>
            </a:r>
            <a:r>
              <a:rPr lang="en-US" dirty="0" err="1">
                <a:solidFill>
                  <a:schemeClr val="bg2"/>
                </a:solidFill>
              </a:rPr>
              <a:t>r</a:t>
            </a:r>
            <a:r>
              <a:rPr lang="en-US" baseline="-25000" dirty="0" err="1">
                <a:solidFill>
                  <a:schemeClr val="bg2"/>
                </a:solidFill>
              </a:rPr>
              <a:t>k</a:t>
            </a:r>
            <a:endParaRPr lang="en-US" baseline="-25000" dirty="0">
              <a:solidFill>
                <a:schemeClr val="bg2"/>
              </a:solidFill>
            </a:endParaRPr>
          </a:p>
          <a:p>
            <a:pPr lvl="1">
              <a:lnSpc>
                <a:spcPct val="105000"/>
              </a:lnSpc>
            </a:pPr>
            <a:r>
              <a:rPr lang="en-US" dirty="0"/>
              <a:t>Image of</a:t>
            </a:r>
            <a:r>
              <a:rPr lang="en-US" dirty="0">
                <a:solidFill>
                  <a:schemeClr val="bg2"/>
                </a:solidFill>
              </a:rPr>
              <a:t> </a:t>
            </a:r>
            <a:r>
              <a:rPr lang="en-US" dirty="0" err="1">
                <a:solidFill>
                  <a:schemeClr val="bg2"/>
                </a:solidFill>
              </a:rPr>
              <a:t>r</a:t>
            </a:r>
            <a:r>
              <a:rPr lang="en-US" baseline="-25000" dirty="0" err="1">
                <a:solidFill>
                  <a:schemeClr val="bg2"/>
                </a:solidFill>
              </a:rPr>
              <a:t>k</a:t>
            </a:r>
            <a:r>
              <a:rPr lang="en-US" dirty="0"/>
              <a:t> under </a:t>
            </a:r>
            <a:r>
              <a:rPr lang="en-US" dirty="0">
                <a:solidFill>
                  <a:schemeClr val="bg2"/>
                </a:solidFill>
              </a:rPr>
              <a:t>f</a:t>
            </a:r>
          </a:p>
          <a:p>
            <a:pPr>
              <a:lnSpc>
                <a:spcPct val="105000"/>
              </a:lnSpc>
            </a:pPr>
            <a:r>
              <a:rPr lang="en-US" dirty="0"/>
              <a:t>Iteration</a:t>
            </a:r>
          </a:p>
          <a:p>
            <a:pPr lvl="1">
              <a:lnSpc>
                <a:spcPct val="105000"/>
              </a:lnSpc>
            </a:pPr>
            <a:r>
              <a:rPr lang="en-US" dirty="0">
                <a:solidFill>
                  <a:schemeClr val="bg2"/>
                </a:solidFill>
              </a:rPr>
              <a:t>r</a:t>
            </a:r>
            <a:r>
              <a:rPr lang="en-US" baseline="-25000" dirty="0">
                <a:solidFill>
                  <a:schemeClr val="bg2"/>
                </a:solidFill>
              </a:rPr>
              <a:t>k+1</a:t>
            </a:r>
            <a:r>
              <a:rPr lang="en-US" dirty="0">
                <a:solidFill>
                  <a:schemeClr val="bg2"/>
                </a:solidFill>
              </a:rPr>
              <a:t> = </a:t>
            </a:r>
            <a:r>
              <a:rPr lang="en-US" dirty="0" err="1">
                <a:solidFill>
                  <a:schemeClr val="bg2"/>
                </a:solidFill>
              </a:rPr>
              <a:t>r</a:t>
            </a:r>
            <a:r>
              <a:rPr lang="en-US" baseline="-25000" dirty="0" err="1">
                <a:solidFill>
                  <a:schemeClr val="bg2"/>
                </a:solidFill>
              </a:rPr>
              <a:t>k</a:t>
            </a:r>
            <a:r>
              <a:rPr lang="en-US" baseline="-25000" dirty="0">
                <a:solidFill>
                  <a:schemeClr val="bg2"/>
                </a:solidFill>
              </a:rPr>
              <a:t> </a:t>
            </a:r>
            <a:r>
              <a:rPr lang="en-US" dirty="0">
                <a:solidFill>
                  <a:schemeClr val="bg2"/>
                </a:solidFill>
              </a:rPr>
              <a:t>U</a:t>
            </a:r>
            <a:r>
              <a:rPr lang="en-US" dirty="0"/>
              <a:t> ( image of </a:t>
            </a:r>
            <a:r>
              <a:rPr lang="en-US" dirty="0" err="1">
                <a:solidFill>
                  <a:schemeClr val="bg2"/>
                </a:solidFill>
              </a:rPr>
              <a:t>r</a:t>
            </a:r>
            <a:r>
              <a:rPr lang="en-US" baseline="-25000" dirty="0" err="1">
                <a:solidFill>
                  <a:schemeClr val="bg2"/>
                </a:solidFill>
              </a:rPr>
              <a:t>k</a:t>
            </a:r>
            <a:r>
              <a:rPr lang="en-US" dirty="0"/>
              <a:t> under </a:t>
            </a:r>
            <a:r>
              <a:rPr lang="en-US" dirty="0">
                <a:solidFill>
                  <a:schemeClr val="bg2"/>
                </a:solidFill>
              </a:rPr>
              <a:t>f</a:t>
            </a:r>
            <a:r>
              <a:rPr lang="en-US" dirty="0"/>
              <a:t>)</a:t>
            </a:r>
          </a:p>
          <a:p>
            <a:pPr>
              <a:lnSpc>
                <a:spcPct val="105000"/>
              </a:lnSpc>
            </a:pPr>
            <a:r>
              <a:rPr lang="en-US" dirty="0"/>
              <a:t>Convergence</a:t>
            </a:r>
          </a:p>
          <a:p>
            <a:pPr lvl="1">
              <a:lnSpc>
                <a:spcPct val="105000"/>
              </a:lnSpc>
            </a:pPr>
            <a:r>
              <a:rPr lang="en-US" dirty="0">
                <a:solidFill>
                  <a:schemeClr val="bg2"/>
                </a:solidFill>
              </a:rPr>
              <a:t>r</a:t>
            </a:r>
            <a:r>
              <a:rPr lang="en-US" baseline="-25000" dirty="0">
                <a:solidFill>
                  <a:schemeClr val="bg2"/>
                </a:solidFill>
              </a:rPr>
              <a:t>k+1</a:t>
            </a:r>
            <a:r>
              <a:rPr lang="en-US" dirty="0">
                <a:solidFill>
                  <a:schemeClr val="bg2"/>
                </a:solidFill>
              </a:rPr>
              <a:t> = </a:t>
            </a:r>
            <a:r>
              <a:rPr lang="en-US" dirty="0" err="1">
                <a:solidFill>
                  <a:schemeClr val="bg2"/>
                </a:solidFill>
              </a:rPr>
              <a:t>r</a:t>
            </a:r>
            <a:r>
              <a:rPr lang="en-US" baseline="-25000" dirty="0" err="1">
                <a:solidFill>
                  <a:schemeClr val="bg2"/>
                </a:solidFill>
              </a:rPr>
              <a:t>k</a:t>
            </a:r>
            <a:r>
              <a:rPr lang="en-US" dirty="0"/>
              <a:t> for some </a:t>
            </a:r>
            <a:r>
              <a:rPr lang="en-US" dirty="0">
                <a:solidFill>
                  <a:schemeClr val="bg2"/>
                </a:solidFill>
              </a:rPr>
              <a:t>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87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872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872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3872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872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43872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8723">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3872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872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A92F4DE8-F54B-C648-ADEB-2EC1608449E7}" type="slidenum">
              <a:rPr lang="en-US"/>
              <a:pPr/>
              <a:t>7</a:t>
            </a:fld>
            <a:endParaRPr lang="en-US"/>
          </a:p>
        </p:txBody>
      </p:sp>
      <p:sp>
        <p:nvSpPr>
          <p:cNvPr id="1354754" name="Rectangle 2"/>
          <p:cNvSpPr>
            <a:spLocks noGrp="1" noChangeArrowheads="1"/>
          </p:cNvSpPr>
          <p:nvPr>
            <p:ph type="title"/>
          </p:nvPr>
        </p:nvSpPr>
        <p:spPr/>
        <p:txBody>
          <a:bodyPr/>
          <a:lstStyle/>
          <a:p>
            <a:r>
              <a:rPr lang="en-US"/>
              <a:t>Modeling synchronous circuits</a:t>
            </a:r>
          </a:p>
        </p:txBody>
      </p:sp>
      <p:sp>
        <p:nvSpPr>
          <p:cNvPr id="1354755" name="Rectangle 3"/>
          <p:cNvSpPr>
            <a:spLocks noGrp="1" noChangeArrowheads="1"/>
          </p:cNvSpPr>
          <p:nvPr>
            <p:ph type="body" idx="1"/>
          </p:nvPr>
        </p:nvSpPr>
        <p:spPr/>
        <p:txBody>
          <a:bodyPr/>
          <a:lstStyle/>
          <a:p>
            <a:pPr>
              <a:lnSpc>
                <a:spcPct val="105000"/>
              </a:lnSpc>
            </a:pPr>
            <a:r>
              <a:rPr lang="en-US"/>
              <a:t>Advantages and disadvantages of models</a:t>
            </a:r>
          </a:p>
          <a:p>
            <a:pPr>
              <a:lnSpc>
                <a:spcPct val="105000"/>
              </a:lnSpc>
            </a:pPr>
            <a:r>
              <a:rPr lang="en-US"/>
              <a:t>State-based model</a:t>
            </a:r>
          </a:p>
          <a:p>
            <a:pPr lvl="1">
              <a:lnSpc>
                <a:spcPct val="105000"/>
              </a:lnSpc>
            </a:pPr>
            <a:r>
              <a:rPr lang="en-US"/>
              <a:t>Explicit notion of state</a:t>
            </a:r>
          </a:p>
          <a:p>
            <a:pPr lvl="1">
              <a:lnSpc>
                <a:spcPct val="105000"/>
              </a:lnSpc>
            </a:pPr>
            <a:r>
              <a:rPr lang="en-US"/>
              <a:t>Implicit notion of area and delay</a:t>
            </a:r>
          </a:p>
          <a:p>
            <a:pPr>
              <a:lnSpc>
                <a:spcPct val="105000"/>
              </a:lnSpc>
            </a:pPr>
            <a:r>
              <a:rPr lang="en-US"/>
              <a:t>Structural model</a:t>
            </a:r>
          </a:p>
          <a:p>
            <a:pPr lvl="1">
              <a:lnSpc>
                <a:spcPct val="105000"/>
              </a:lnSpc>
            </a:pPr>
            <a:r>
              <a:rPr lang="en-US"/>
              <a:t>Implicit notion of state</a:t>
            </a:r>
          </a:p>
          <a:p>
            <a:pPr lvl="1">
              <a:lnSpc>
                <a:spcPct val="105000"/>
              </a:lnSpc>
            </a:pPr>
            <a:r>
              <a:rPr lang="en-US"/>
              <a:t>Explicit notion of area and delay</a:t>
            </a:r>
          </a:p>
          <a:p>
            <a:pPr>
              <a:lnSpc>
                <a:spcPct val="105000"/>
              </a:lnSpc>
            </a:pPr>
            <a:r>
              <a:rPr lang="en-US"/>
              <a:t>Transition from a model to another is possible</a:t>
            </a:r>
          </a:p>
          <a:p>
            <a:pPr lvl="1">
              <a:lnSpc>
                <a:spcPct val="105000"/>
              </a:lnSpc>
            </a:pPr>
            <a:r>
              <a:rPr lang="en-US"/>
              <a:t>State encoding</a:t>
            </a:r>
          </a:p>
          <a:p>
            <a:pPr lvl="1">
              <a:lnSpc>
                <a:spcPct val="105000"/>
              </a:lnSpc>
            </a:pPr>
            <a:r>
              <a:rPr lang="en-US"/>
              <a:t>State extraction</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3924E2D5-0A00-E743-9A3E-18366770DAA3}" type="slidenum">
              <a:rPr lang="en-US"/>
              <a:pPr/>
              <a:t>70</a:t>
            </a:fld>
            <a:endParaRPr lang="en-US"/>
          </a:p>
        </p:txBody>
      </p:sp>
      <p:sp>
        <p:nvSpPr>
          <p:cNvPr id="1439746" name="Rectangle 2"/>
          <p:cNvSpPr>
            <a:spLocks noGrp="1" noChangeArrowheads="1"/>
          </p:cNvSpPr>
          <p:nvPr>
            <p:ph type="title"/>
          </p:nvPr>
        </p:nvSpPr>
        <p:spPr/>
        <p:txBody>
          <a:bodyPr/>
          <a:lstStyle/>
          <a:p>
            <a:r>
              <a:rPr lang="en-US"/>
              <a:t>Example</a:t>
            </a:r>
          </a:p>
        </p:txBody>
      </p:sp>
      <p:pic>
        <p:nvPicPr>
          <p:cNvPr id="1439748"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04963" y="1079500"/>
            <a:ext cx="5945187" cy="520700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pic>
        <p:nvPicPr>
          <p:cNvPr id="6"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59306" t="-6748" r="6230" b="56016"/>
          <a:stretch/>
        </p:blipFill>
        <p:spPr bwMode="auto">
          <a:xfrm>
            <a:off x="5283200" y="880534"/>
            <a:ext cx="2048934" cy="264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 uri="{FAA26D3D-D897-4be2-8F04-BA451C77F1D7}">
              <ma14:placeholderFlag xmlns="" xmlns:ma14="http://schemas.microsoft.com/office/mac/drawingml/2011/main" val="1"/>
            </a:ext>
          </a:extLst>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p:cNvPicPr>
            <a:picLocks noChangeAspect="1" noChangeArrowheads="1"/>
          </p:cNvPicPr>
          <p:nvPr/>
        </p:nvPicPr>
        <p:blipFill rotWithShape="1">
          <a:blip r:embed="rId3">
            <a:extLst>
              <a:ext uri="{28A0092B-C50C-407E-A947-70E740481C1C}">
                <a14:useLocalDpi xmlns:a14="http://schemas.microsoft.com/office/drawing/2010/main" val="0"/>
              </a:ext>
            </a:extLst>
          </a:blip>
          <a:srcRect l="60730" t="2358" r="6230" b="56016"/>
          <a:stretch/>
        </p:blipFill>
        <p:spPr bwMode="auto">
          <a:xfrm>
            <a:off x="5926043" y="4451133"/>
            <a:ext cx="2308847" cy="254770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 uri="{FAA26D3D-D897-4be2-8F04-BA451C77F1D7}">
              <ma14:placeholderFlag xmlns="" xmlns:ma14="http://schemas.microsoft.com/office/mac/drawingml/2011/main" val="1"/>
            </a:ext>
          </a:extLst>
        </p:spPr>
      </p:pic>
      <p:sp>
        <p:nvSpPr>
          <p:cNvPr id="5" name="Footer Placeholder 4"/>
          <p:cNvSpPr>
            <a:spLocks noGrp="1"/>
          </p:cNvSpPr>
          <p:nvPr>
            <p:ph type="ftr" sz="quarter" idx="10"/>
          </p:nvPr>
        </p:nvSpPr>
        <p:spPr/>
        <p:txBody>
          <a:bodyPr/>
          <a:lstStyle/>
          <a:p>
            <a:r>
              <a:rPr lang="en-US"/>
              <a:t>(c) Giovanni De Micheli</a:t>
            </a:r>
          </a:p>
        </p:txBody>
      </p:sp>
      <p:sp>
        <p:nvSpPr>
          <p:cNvPr id="6" name="Slide Number Placeholder 5"/>
          <p:cNvSpPr>
            <a:spLocks noGrp="1"/>
          </p:cNvSpPr>
          <p:nvPr>
            <p:ph type="sldNum" sz="quarter" idx="11"/>
          </p:nvPr>
        </p:nvSpPr>
        <p:spPr/>
        <p:txBody>
          <a:bodyPr/>
          <a:lstStyle/>
          <a:p>
            <a:fld id="{757E5BEF-A359-2544-9948-7C0010C13765}" type="slidenum">
              <a:rPr lang="en-US"/>
              <a:pPr/>
              <a:t>71</a:t>
            </a:fld>
            <a:endParaRPr lang="en-US"/>
          </a:p>
        </p:txBody>
      </p:sp>
      <p:sp>
        <p:nvSpPr>
          <p:cNvPr id="1441794" name="Rectangle 2"/>
          <p:cNvSpPr>
            <a:spLocks noGrp="1" noChangeArrowheads="1"/>
          </p:cNvSpPr>
          <p:nvPr>
            <p:ph type="title"/>
          </p:nvPr>
        </p:nvSpPr>
        <p:spPr/>
        <p:txBody>
          <a:bodyPr/>
          <a:lstStyle/>
          <a:p>
            <a:r>
              <a:rPr lang="en-US"/>
              <a:t>Example</a:t>
            </a:r>
          </a:p>
        </p:txBody>
      </p:sp>
      <p:sp>
        <p:nvSpPr>
          <p:cNvPr id="1441795" name="Rectangle 3"/>
          <p:cNvSpPr>
            <a:spLocks noGrp="1" noChangeArrowheads="1"/>
          </p:cNvSpPr>
          <p:nvPr>
            <p:ph type="body" sz="half" idx="1"/>
          </p:nvPr>
        </p:nvSpPr>
        <p:spPr>
          <a:xfrm>
            <a:off x="228600" y="1003300"/>
            <a:ext cx="6589713" cy="5283200"/>
          </a:xfrm>
        </p:spPr>
        <p:txBody>
          <a:bodyPr/>
          <a:lstStyle/>
          <a:p>
            <a:pPr marL="0" indent="0">
              <a:lnSpc>
                <a:spcPct val="95000"/>
              </a:lnSpc>
            </a:pPr>
            <a:r>
              <a:rPr lang="en-US" dirty="0"/>
              <a:t>Image of </a:t>
            </a:r>
            <a:r>
              <a:rPr lang="en-US" dirty="0">
                <a:solidFill>
                  <a:schemeClr val="bg2"/>
                </a:solidFill>
              </a:rPr>
              <a:t>p</a:t>
            </a:r>
            <a:r>
              <a:rPr lang="ja-JP" altLang="en-US" dirty="0">
                <a:solidFill>
                  <a:schemeClr val="bg2"/>
                </a:solidFill>
                <a:latin typeface="Arial"/>
              </a:rPr>
              <a:t>’</a:t>
            </a:r>
            <a:r>
              <a:rPr lang="en-US" dirty="0">
                <a:solidFill>
                  <a:schemeClr val="bg2"/>
                </a:solidFill>
              </a:rPr>
              <a:t>q</a:t>
            </a:r>
            <a:r>
              <a:rPr lang="ja-JP" altLang="en-US" dirty="0">
                <a:solidFill>
                  <a:schemeClr val="bg2"/>
                </a:solidFill>
                <a:latin typeface="Arial"/>
              </a:rPr>
              <a:t>’</a:t>
            </a:r>
            <a:r>
              <a:rPr lang="en-US" dirty="0"/>
              <a:t> under </a:t>
            </a:r>
            <a:r>
              <a:rPr lang="en-US" dirty="0">
                <a:solidFill>
                  <a:schemeClr val="bg2"/>
                </a:solidFill>
              </a:rPr>
              <a:t>f</a:t>
            </a:r>
            <a:r>
              <a:rPr lang="en-US" dirty="0"/>
              <a:t>:</a:t>
            </a:r>
          </a:p>
          <a:p>
            <a:pPr lvl="1">
              <a:lnSpc>
                <a:spcPct val="95000"/>
              </a:lnSpc>
            </a:pPr>
            <a:r>
              <a:rPr lang="en-US" dirty="0"/>
              <a:t>When ( </a:t>
            </a:r>
            <a:r>
              <a:rPr lang="en-US" dirty="0">
                <a:solidFill>
                  <a:schemeClr val="bg2"/>
                </a:solidFill>
              </a:rPr>
              <a:t>p = 0</a:t>
            </a:r>
            <a:r>
              <a:rPr lang="en-US" dirty="0"/>
              <a:t>  and </a:t>
            </a:r>
            <a:r>
              <a:rPr lang="en-US" dirty="0">
                <a:solidFill>
                  <a:schemeClr val="bg2"/>
                </a:solidFill>
              </a:rPr>
              <a:t>q = 0</a:t>
            </a:r>
            <a:r>
              <a:rPr lang="en-US" dirty="0"/>
              <a:t> ), </a:t>
            </a:r>
            <a:r>
              <a:rPr lang="en-US" dirty="0">
                <a:solidFill>
                  <a:schemeClr val="bg2"/>
                </a:solidFill>
              </a:rPr>
              <a:t>f</a:t>
            </a:r>
            <a:r>
              <a:rPr lang="en-US" dirty="0"/>
              <a:t> reduces to </a:t>
            </a:r>
            <a:r>
              <a:rPr lang="en-US" dirty="0">
                <a:solidFill>
                  <a:schemeClr val="bg2"/>
                </a:solidFill>
              </a:rPr>
              <a:t>[ x</a:t>
            </a:r>
            <a:r>
              <a:rPr lang="ja-JP" altLang="en-US" dirty="0">
                <a:solidFill>
                  <a:schemeClr val="bg2"/>
                </a:solidFill>
                <a:latin typeface="Arial"/>
              </a:rPr>
              <a:t>’</a:t>
            </a:r>
            <a:r>
              <a:rPr lang="en-US" dirty="0">
                <a:solidFill>
                  <a:schemeClr val="bg2"/>
                </a:solidFill>
              </a:rPr>
              <a:t> x ]</a:t>
            </a:r>
            <a:r>
              <a:rPr lang="en-US" baseline="30000" dirty="0">
                <a:solidFill>
                  <a:schemeClr val="bg2"/>
                </a:solidFill>
              </a:rPr>
              <a:t>T</a:t>
            </a:r>
          </a:p>
          <a:p>
            <a:pPr lvl="1">
              <a:lnSpc>
                <a:spcPct val="95000"/>
              </a:lnSpc>
            </a:pPr>
            <a:r>
              <a:rPr lang="en-US" dirty="0"/>
              <a:t>Image is </a:t>
            </a:r>
            <a:r>
              <a:rPr lang="en-US" dirty="0">
                <a:solidFill>
                  <a:schemeClr val="bg2"/>
                </a:solidFill>
              </a:rPr>
              <a:t>[ 0 1 ]</a:t>
            </a:r>
            <a:r>
              <a:rPr lang="en-US" baseline="30000" dirty="0">
                <a:solidFill>
                  <a:schemeClr val="bg2"/>
                </a:solidFill>
              </a:rPr>
              <a:t>T </a:t>
            </a:r>
            <a:r>
              <a:rPr lang="en-US" dirty="0">
                <a:solidFill>
                  <a:schemeClr val="bg2"/>
                </a:solidFill>
              </a:rPr>
              <a:t> U  [ 1 0 ]</a:t>
            </a:r>
            <a:r>
              <a:rPr lang="en-US" baseline="30000" dirty="0">
                <a:solidFill>
                  <a:schemeClr val="bg2"/>
                </a:solidFill>
              </a:rPr>
              <a:t>T</a:t>
            </a:r>
          </a:p>
          <a:p>
            <a:pPr marL="0" indent="0">
              <a:lnSpc>
                <a:spcPct val="95000"/>
              </a:lnSpc>
            </a:pPr>
            <a:r>
              <a:rPr lang="en-US" dirty="0"/>
              <a:t>States reachable from the reset state:</a:t>
            </a:r>
          </a:p>
          <a:p>
            <a:pPr lvl="1">
              <a:lnSpc>
                <a:spcPct val="95000"/>
              </a:lnSpc>
            </a:pPr>
            <a:r>
              <a:rPr lang="en-US" dirty="0"/>
              <a:t>(</a:t>
            </a:r>
            <a:r>
              <a:rPr lang="en-US" dirty="0">
                <a:solidFill>
                  <a:schemeClr val="bg2"/>
                </a:solidFill>
              </a:rPr>
              <a:t>p = 1; q = 0</a:t>
            </a:r>
            <a:r>
              <a:rPr lang="en-US" dirty="0"/>
              <a:t>) and ( </a:t>
            </a:r>
            <a:r>
              <a:rPr lang="en-US" dirty="0">
                <a:solidFill>
                  <a:schemeClr val="bg2"/>
                </a:solidFill>
              </a:rPr>
              <a:t>p = 0; q = 1</a:t>
            </a:r>
            <a:r>
              <a:rPr lang="en-US" dirty="0"/>
              <a:t>)</a:t>
            </a:r>
          </a:p>
          <a:p>
            <a:pPr lvl="1">
              <a:lnSpc>
                <a:spcPct val="95000"/>
              </a:lnSpc>
            </a:pPr>
            <a:r>
              <a:rPr lang="en-US" dirty="0">
                <a:solidFill>
                  <a:schemeClr val="bg2"/>
                </a:solidFill>
              </a:rPr>
              <a:t>r</a:t>
            </a:r>
            <a:r>
              <a:rPr lang="en-US" baseline="-25000" dirty="0">
                <a:solidFill>
                  <a:schemeClr val="bg2"/>
                </a:solidFill>
              </a:rPr>
              <a:t>1</a:t>
            </a:r>
            <a:r>
              <a:rPr lang="en-US" dirty="0">
                <a:solidFill>
                  <a:schemeClr val="bg2"/>
                </a:solidFill>
              </a:rPr>
              <a:t> = p</a:t>
            </a:r>
            <a:r>
              <a:rPr lang="ja-JP" altLang="en-US" dirty="0">
                <a:solidFill>
                  <a:schemeClr val="bg2"/>
                </a:solidFill>
                <a:latin typeface="Arial"/>
              </a:rPr>
              <a:t>’</a:t>
            </a:r>
            <a:r>
              <a:rPr lang="en-US" dirty="0">
                <a:solidFill>
                  <a:schemeClr val="bg2"/>
                </a:solidFill>
              </a:rPr>
              <a:t>q</a:t>
            </a:r>
            <a:r>
              <a:rPr lang="ja-JP" altLang="en-US" dirty="0">
                <a:solidFill>
                  <a:schemeClr val="bg2"/>
                </a:solidFill>
                <a:latin typeface="Arial"/>
              </a:rPr>
              <a:t>’</a:t>
            </a:r>
            <a:r>
              <a:rPr lang="en-US" dirty="0">
                <a:solidFill>
                  <a:schemeClr val="bg2"/>
                </a:solidFill>
              </a:rPr>
              <a:t> + </a:t>
            </a:r>
            <a:r>
              <a:rPr lang="en-US" dirty="0" err="1">
                <a:solidFill>
                  <a:schemeClr val="bg2"/>
                </a:solidFill>
              </a:rPr>
              <a:t>pq</a:t>
            </a:r>
            <a:r>
              <a:rPr lang="ja-JP" altLang="en-US" dirty="0">
                <a:solidFill>
                  <a:schemeClr val="bg2"/>
                </a:solidFill>
                <a:latin typeface="Arial"/>
              </a:rPr>
              <a:t>’</a:t>
            </a:r>
            <a:r>
              <a:rPr lang="en-US" dirty="0">
                <a:solidFill>
                  <a:schemeClr val="bg2"/>
                </a:solidFill>
              </a:rPr>
              <a:t> + p</a:t>
            </a:r>
            <a:r>
              <a:rPr lang="ja-JP" altLang="en-US" dirty="0">
                <a:solidFill>
                  <a:schemeClr val="bg2"/>
                </a:solidFill>
                <a:latin typeface="Arial"/>
              </a:rPr>
              <a:t>’</a:t>
            </a:r>
            <a:r>
              <a:rPr lang="en-US" dirty="0">
                <a:solidFill>
                  <a:schemeClr val="bg2"/>
                </a:solidFill>
              </a:rPr>
              <a:t>q = p</a:t>
            </a:r>
            <a:r>
              <a:rPr lang="ja-JP" altLang="en-US" dirty="0">
                <a:solidFill>
                  <a:schemeClr val="bg2"/>
                </a:solidFill>
                <a:latin typeface="Arial"/>
              </a:rPr>
              <a:t>’</a:t>
            </a:r>
            <a:r>
              <a:rPr lang="en-US" dirty="0">
                <a:solidFill>
                  <a:schemeClr val="bg2"/>
                </a:solidFill>
              </a:rPr>
              <a:t> + q</a:t>
            </a:r>
            <a:r>
              <a:rPr lang="ja-JP" altLang="en-US" dirty="0">
                <a:solidFill>
                  <a:schemeClr val="bg2"/>
                </a:solidFill>
                <a:latin typeface="Arial"/>
              </a:rPr>
              <a:t>’</a:t>
            </a:r>
            <a:endParaRPr lang="en-US" dirty="0">
              <a:solidFill>
                <a:schemeClr val="bg2"/>
              </a:solidFill>
            </a:endParaRPr>
          </a:p>
          <a:p>
            <a:pPr marL="0" indent="0">
              <a:lnSpc>
                <a:spcPct val="95000"/>
              </a:lnSpc>
            </a:pPr>
            <a:r>
              <a:rPr lang="en-US" dirty="0"/>
              <a:t>States </a:t>
            </a:r>
            <a:r>
              <a:rPr lang="en-US" dirty="0" err="1"/>
              <a:t>reacheable</a:t>
            </a:r>
            <a:r>
              <a:rPr lang="en-US" dirty="0"/>
              <a:t> from </a:t>
            </a:r>
            <a:r>
              <a:rPr lang="en-US" dirty="0">
                <a:solidFill>
                  <a:schemeClr val="bg2"/>
                </a:solidFill>
              </a:rPr>
              <a:t>r</a:t>
            </a:r>
            <a:r>
              <a:rPr lang="en-US" baseline="-25000" dirty="0">
                <a:solidFill>
                  <a:schemeClr val="bg2"/>
                </a:solidFill>
              </a:rPr>
              <a:t>1</a:t>
            </a:r>
            <a:r>
              <a:rPr lang="en-US" dirty="0"/>
              <a:t>:</a:t>
            </a:r>
          </a:p>
          <a:p>
            <a:pPr lvl="1">
              <a:lnSpc>
                <a:spcPct val="95000"/>
              </a:lnSpc>
            </a:pPr>
            <a:r>
              <a:rPr lang="en-US" dirty="0">
                <a:solidFill>
                  <a:schemeClr val="bg2"/>
                </a:solidFill>
              </a:rPr>
              <a:t>[ 0 0 ]</a:t>
            </a:r>
            <a:r>
              <a:rPr lang="en-US" baseline="30000" dirty="0">
                <a:solidFill>
                  <a:schemeClr val="bg2"/>
                </a:solidFill>
              </a:rPr>
              <a:t>T</a:t>
            </a:r>
            <a:r>
              <a:rPr lang="en-US" dirty="0">
                <a:solidFill>
                  <a:schemeClr val="bg2"/>
                </a:solidFill>
              </a:rPr>
              <a:t> U [ 0 1 ]</a:t>
            </a:r>
            <a:r>
              <a:rPr lang="en-US" baseline="30000" dirty="0">
                <a:solidFill>
                  <a:schemeClr val="bg2"/>
                </a:solidFill>
              </a:rPr>
              <a:t>T</a:t>
            </a:r>
            <a:r>
              <a:rPr lang="en-US" dirty="0">
                <a:solidFill>
                  <a:schemeClr val="bg2"/>
                </a:solidFill>
              </a:rPr>
              <a:t> U  [ 1 0 ]</a:t>
            </a:r>
            <a:r>
              <a:rPr lang="en-US" baseline="30000" dirty="0">
                <a:solidFill>
                  <a:schemeClr val="bg2"/>
                </a:solidFill>
              </a:rPr>
              <a:t>T</a:t>
            </a:r>
          </a:p>
          <a:p>
            <a:pPr marL="0" indent="0">
              <a:lnSpc>
                <a:spcPct val="95000"/>
              </a:lnSpc>
            </a:pPr>
            <a:r>
              <a:rPr lang="en-US" dirty="0"/>
              <a:t>Convergence:</a:t>
            </a:r>
          </a:p>
          <a:p>
            <a:pPr lvl="1">
              <a:lnSpc>
                <a:spcPct val="95000"/>
              </a:lnSpc>
            </a:pPr>
            <a:r>
              <a:rPr lang="en-US" dirty="0">
                <a:solidFill>
                  <a:schemeClr val="bg2"/>
                </a:solidFill>
              </a:rPr>
              <a:t>s</a:t>
            </a:r>
            <a:r>
              <a:rPr lang="en-US" baseline="-25000" dirty="0">
                <a:solidFill>
                  <a:schemeClr val="bg2"/>
                </a:solidFill>
              </a:rPr>
              <a:t>0</a:t>
            </a:r>
            <a:r>
              <a:rPr lang="en-US" dirty="0">
                <a:solidFill>
                  <a:schemeClr val="bg2"/>
                </a:solidFill>
              </a:rPr>
              <a:t> = p</a:t>
            </a:r>
            <a:r>
              <a:rPr lang="ja-JP" altLang="en-US" dirty="0">
                <a:solidFill>
                  <a:schemeClr val="bg2"/>
                </a:solidFill>
                <a:latin typeface="Arial"/>
              </a:rPr>
              <a:t>’</a:t>
            </a:r>
            <a:r>
              <a:rPr lang="en-US" dirty="0">
                <a:solidFill>
                  <a:schemeClr val="bg2"/>
                </a:solidFill>
              </a:rPr>
              <a:t>q</a:t>
            </a:r>
            <a:r>
              <a:rPr lang="ja-JP" altLang="en-US" dirty="0">
                <a:solidFill>
                  <a:schemeClr val="bg2"/>
                </a:solidFill>
                <a:latin typeface="Arial"/>
              </a:rPr>
              <a:t>’</a:t>
            </a:r>
            <a:r>
              <a:rPr lang="en-US" dirty="0">
                <a:solidFill>
                  <a:schemeClr val="bg2"/>
                </a:solidFill>
              </a:rPr>
              <a:t>; s</a:t>
            </a:r>
            <a:r>
              <a:rPr lang="en-US" baseline="-25000" dirty="0">
                <a:solidFill>
                  <a:schemeClr val="bg2"/>
                </a:solidFill>
              </a:rPr>
              <a:t>1</a:t>
            </a:r>
            <a:r>
              <a:rPr lang="en-US" dirty="0">
                <a:solidFill>
                  <a:schemeClr val="bg2"/>
                </a:solidFill>
              </a:rPr>
              <a:t> = </a:t>
            </a:r>
            <a:r>
              <a:rPr lang="en-US" dirty="0" err="1">
                <a:solidFill>
                  <a:schemeClr val="bg2"/>
                </a:solidFill>
              </a:rPr>
              <a:t>pq</a:t>
            </a:r>
            <a:r>
              <a:rPr lang="ja-JP" altLang="en-US" dirty="0">
                <a:solidFill>
                  <a:schemeClr val="bg2"/>
                </a:solidFill>
                <a:latin typeface="Arial"/>
              </a:rPr>
              <a:t>’</a:t>
            </a:r>
            <a:r>
              <a:rPr lang="en-US" dirty="0">
                <a:solidFill>
                  <a:schemeClr val="bg2"/>
                </a:solidFill>
              </a:rPr>
              <a:t>; s</a:t>
            </a:r>
            <a:r>
              <a:rPr lang="en-US" baseline="-25000" dirty="0">
                <a:solidFill>
                  <a:schemeClr val="bg2"/>
                </a:solidFill>
              </a:rPr>
              <a:t>2</a:t>
            </a:r>
            <a:r>
              <a:rPr lang="en-US" dirty="0">
                <a:solidFill>
                  <a:schemeClr val="bg2"/>
                </a:solidFill>
              </a:rPr>
              <a:t> = p</a:t>
            </a:r>
            <a:r>
              <a:rPr lang="ja-JP" altLang="en-US" dirty="0">
                <a:solidFill>
                  <a:schemeClr val="bg2"/>
                </a:solidFill>
                <a:latin typeface="Arial"/>
              </a:rPr>
              <a:t>’</a:t>
            </a:r>
            <a:r>
              <a:rPr lang="en-US" dirty="0">
                <a:solidFill>
                  <a:schemeClr val="bg2"/>
                </a:solidFill>
              </a:rPr>
              <a:t>q;</a:t>
            </a:r>
          </a:p>
          <a:p>
            <a:pPr lvl="1">
              <a:lnSpc>
                <a:spcPct val="95000"/>
              </a:lnSpc>
            </a:pPr>
            <a:endParaRPr lang="en-US" dirty="0">
              <a:solidFill>
                <a:schemeClr val="bg2"/>
              </a:solidFill>
            </a:endParaRPr>
          </a:p>
        </p:txBody>
      </p:sp>
      <p:pic>
        <p:nvPicPr>
          <p:cNvPr id="1441796" name="Picture 4"/>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5851525" y="2305050"/>
            <a:ext cx="3057525" cy="2422525"/>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179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4179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41795">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4179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1795">
                                            <p:txEl>
                                              <p:pRg st="7" end="7"/>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41795">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41795">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0"/>
          </p:nvPr>
        </p:nvSpPr>
        <p:spPr/>
        <p:txBody>
          <a:bodyPr/>
          <a:lstStyle/>
          <a:p>
            <a:r>
              <a:rPr lang="en-US"/>
              <a:t>(c) Giovanni De Micheli</a:t>
            </a:r>
          </a:p>
        </p:txBody>
      </p:sp>
      <p:sp>
        <p:nvSpPr>
          <p:cNvPr id="5" name="Slide Number Placeholder 5"/>
          <p:cNvSpPr>
            <a:spLocks noGrp="1"/>
          </p:cNvSpPr>
          <p:nvPr>
            <p:ph type="sldNum" sz="quarter" idx="11"/>
          </p:nvPr>
        </p:nvSpPr>
        <p:spPr/>
        <p:txBody>
          <a:bodyPr/>
          <a:lstStyle/>
          <a:p>
            <a:fld id="{49B2A14D-2ED5-624E-B3A1-4D4945AE334D}" type="slidenum">
              <a:rPr lang="en-US"/>
              <a:pPr/>
              <a:t>72</a:t>
            </a:fld>
            <a:endParaRPr lang="en-US"/>
          </a:p>
        </p:txBody>
      </p:sp>
      <p:sp>
        <p:nvSpPr>
          <p:cNvPr id="1443842" name="Rectangle 2"/>
          <p:cNvSpPr>
            <a:spLocks noGrp="1" noChangeArrowheads="1"/>
          </p:cNvSpPr>
          <p:nvPr>
            <p:ph type="title"/>
          </p:nvPr>
        </p:nvSpPr>
        <p:spPr/>
        <p:txBody>
          <a:bodyPr/>
          <a:lstStyle/>
          <a:p>
            <a:r>
              <a:rPr lang="en-US"/>
              <a:t>Completing the extraction</a:t>
            </a:r>
          </a:p>
        </p:txBody>
      </p:sp>
      <p:sp>
        <p:nvSpPr>
          <p:cNvPr id="1443843" name="Rectangle 3"/>
          <p:cNvSpPr>
            <a:spLocks noGrp="1" noChangeArrowheads="1"/>
          </p:cNvSpPr>
          <p:nvPr>
            <p:ph type="body" sz="half" idx="1"/>
          </p:nvPr>
        </p:nvSpPr>
        <p:spPr>
          <a:xfrm>
            <a:off x="228600" y="1079500"/>
            <a:ext cx="5737225" cy="5207000"/>
          </a:xfrm>
        </p:spPr>
        <p:txBody>
          <a:bodyPr/>
          <a:lstStyle/>
          <a:p>
            <a:pPr marL="0" indent="0"/>
            <a:r>
              <a:rPr lang="en-US" sz="2400"/>
              <a:t>Determine state set</a:t>
            </a:r>
          </a:p>
          <a:p>
            <a:pPr lvl="1"/>
            <a:r>
              <a:rPr lang="en-US" sz="2000"/>
              <a:t>Vertex set</a:t>
            </a:r>
          </a:p>
          <a:p>
            <a:pPr marL="0" indent="0"/>
            <a:r>
              <a:rPr lang="en-US" sz="2400"/>
              <a:t>Determine transitions and I/O labels</a:t>
            </a:r>
          </a:p>
          <a:p>
            <a:pPr lvl="1"/>
            <a:r>
              <a:rPr lang="en-US" sz="2000"/>
              <a:t>Edge set</a:t>
            </a:r>
          </a:p>
          <a:p>
            <a:pPr lvl="1"/>
            <a:r>
              <a:rPr lang="en-US" sz="2000"/>
              <a:t>Inverse image computation</a:t>
            </a:r>
          </a:p>
          <a:p>
            <a:pPr lvl="1"/>
            <a:r>
              <a:rPr lang="en-US" sz="2000"/>
              <a:t>Look at conditions that lead into a given state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5"/>
          <p:cNvSpPr>
            <a:spLocks noGrp="1"/>
          </p:cNvSpPr>
          <p:nvPr>
            <p:ph type="ftr" sz="quarter" idx="10"/>
          </p:nvPr>
        </p:nvSpPr>
        <p:spPr/>
        <p:txBody>
          <a:bodyPr/>
          <a:lstStyle/>
          <a:p>
            <a:r>
              <a:rPr lang="en-US"/>
              <a:t>(c) Giovanni De Micheli</a:t>
            </a:r>
          </a:p>
        </p:txBody>
      </p:sp>
      <p:sp>
        <p:nvSpPr>
          <p:cNvPr id="16" name="Slide Number Placeholder 6"/>
          <p:cNvSpPr>
            <a:spLocks noGrp="1"/>
          </p:cNvSpPr>
          <p:nvPr>
            <p:ph type="sldNum" sz="quarter" idx="11"/>
          </p:nvPr>
        </p:nvSpPr>
        <p:spPr/>
        <p:txBody>
          <a:bodyPr/>
          <a:lstStyle/>
          <a:p>
            <a:fld id="{0895A73C-411D-554A-950A-A8743E5B359A}" type="slidenum">
              <a:rPr lang="en-US"/>
              <a:pPr/>
              <a:t>73</a:t>
            </a:fld>
            <a:endParaRPr lang="en-US"/>
          </a:p>
        </p:txBody>
      </p:sp>
      <p:pic>
        <p:nvPicPr>
          <p:cNvPr id="1444870" name="Picture 6"/>
          <p:cNvPicPr>
            <a:picLocks noGrp="1"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6032500" y="3671888"/>
            <a:ext cx="2368550" cy="2938462"/>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sp>
        <p:nvSpPr>
          <p:cNvPr id="1444866" name="Rectangle 2"/>
          <p:cNvSpPr>
            <a:spLocks noGrp="1" noChangeArrowheads="1"/>
          </p:cNvSpPr>
          <p:nvPr>
            <p:ph type="title"/>
          </p:nvPr>
        </p:nvSpPr>
        <p:spPr/>
        <p:txBody>
          <a:bodyPr/>
          <a:lstStyle/>
          <a:p>
            <a:r>
              <a:rPr lang="en-US"/>
              <a:t>Example</a:t>
            </a:r>
          </a:p>
        </p:txBody>
      </p:sp>
      <p:sp>
        <p:nvSpPr>
          <p:cNvPr id="1444867" name="Rectangle 3"/>
          <p:cNvSpPr>
            <a:spLocks noGrp="1" noChangeArrowheads="1"/>
          </p:cNvSpPr>
          <p:nvPr>
            <p:ph type="body" sz="half" idx="1"/>
          </p:nvPr>
        </p:nvSpPr>
        <p:spPr>
          <a:xfrm>
            <a:off x="228600" y="1063625"/>
            <a:ext cx="5583238" cy="5222875"/>
          </a:xfrm>
        </p:spPr>
        <p:txBody>
          <a:bodyPr/>
          <a:lstStyle/>
          <a:p>
            <a:pPr marL="0" indent="0">
              <a:lnSpc>
                <a:spcPct val="145000"/>
              </a:lnSpc>
            </a:pPr>
            <a:r>
              <a:rPr lang="en-US"/>
              <a:t>Transition into </a:t>
            </a:r>
            <a:r>
              <a:rPr lang="en-US">
                <a:solidFill>
                  <a:schemeClr val="bg2"/>
                </a:solidFill>
              </a:rPr>
              <a:t>s</a:t>
            </a:r>
            <a:r>
              <a:rPr lang="en-US" baseline="-25000">
                <a:solidFill>
                  <a:schemeClr val="bg2"/>
                </a:solidFill>
              </a:rPr>
              <a:t>0</a:t>
            </a:r>
            <a:r>
              <a:rPr lang="en-US">
                <a:solidFill>
                  <a:schemeClr val="bg2"/>
                </a:solidFill>
              </a:rPr>
              <a:t> = p</a:t>
            </a:r>
            <a:r>
              <a:rPr lang="ja-JP" altLang="en-US">
                <a:solidFill>
                  <a:schemeClr val="bg2"/>
                </a:solidFill>
                <a:latin typeface="Arial"/>
              </a:rPr>
              <a:t>’</a:t>
            </a:r>
            <a:r>
              <a:rPr lang="en-US">
                <a:solidFill>
                  <a:schemeClr val="bg2"/>
                </a:solidFill>
              </a:rPr>
              <a:t>q</a:t>
            </a:r>
            <a:r>
              <a:rPr lang="ja-JP" altLang="en-US">
                <a:solidFill>
                  <a:schemeClr val="bg2"/>
                </a:solidFill>
                <a:latin typeface="Arial"/>
              </a:rPr>
              <a:t>’</a:t>
            </a:r>
            <a:endParaRPr lang="en-US">
              <a:solidFill>
                <a:schemeClr val="bg2"/>
              </a:solidFill>
            </a:endParaRPr>
          </a:p>
          <a:p>
            <a:pPr lvl="1">
              <a:lnSpc>
                <a:spcPct val="145000"/>
              </a:lnSpc>
            </a:pPr>
            <a:r>
              <a:rPr lang="en-US"/>
              <a:t>Patterns that make </a:t>
            </a:r>
            <a:r>
              <a:rPr lang="en-US">
                <a:solidFill>
                  <a:schemeClr val="bg2"/>
                </a:solidFill>
              </a:rPr>
              <a:t>f = [ 0 0 ]</a:t>
            </a:r>
            <a:r>
              <a:rPr lang="en-US" baseline="30000">
                <a:solidFill>
                  <a:schemeClr val="bg2"/>
                </a:solidFill>
              </a:rPr>
              <a:t>T</a:t>
            </a:r>
            <a:r>
              <a:rPr lang="en-US"/>
              <a:t> are:</a:t>
            </a:r>
            <a:br>
              <a:rPr lang="en-US"/>
            </a:br>
            <a:r>
              <a:rPr lang="en-US">
                <a:solidFill>
                  <a:schemeClr val="bg2"/>
                </a:solidFill>
              </a:rPr>
              <a:t>(x</a:t>
            </a:r>
            <a:r>
              <a:rPr lang="ja-JP" altLang="en-US">
                <a:solidFill>
                  <a:schemeClr val="bg2"/>
                </a:solidFill>
                <a:latin typeface="Arial"/>
              </a:rPr>
              <a:t>’</a:t>
            </a:r>
            <a:r>
              <a:rPr lang="en-US">
                <a:solidFill>
                  <a:schemeClr val="bg2"/>
                </a:solidFill>
              </a:rPr>
              <a:t>p</a:t>
            </a:r>
            <a:r>
              <a:rPr lang="ja-JP" altLang="en-US">
                <a:solidFill>
                  <a:schemeClr val="bg2"/>
                </a:solidFill>
                <a:latin typeface="Arial"/>
              </a:rPr>
              <a:t>’</a:t>
            </a:r>
            <a:r>
              <a:rPr lang="en-US">
                <a:solidFill>
                  <a:schemeClr val="bg2"/>
                </a:solidFill>
              </a:rPr>
              <a:t>q</a:t>
            </a:r>
            <a:r>
              <a:rPr lang="ja-JP" altLang="en-US">
                <a:solidFill>
                  <a:schemeClr val="bg2"/>
                </a:solidFill>
                <a:latin typeface="Arial"/>
              </a:rPr>
              <a:t>’</a:t>
            </a:r>
            <a:r>
              <a:rPr lang="en-US">
                <a:solidFill>
                  <a:schemeClr val="bg2"/>
                </a:solidFill>
              </a:rPr>
              <a:t> + pq)</a:t>
            </a:r>
            <a:r>
              <a:rPr lang="ja-JP" altLang="en-US">
                <a:solidFill>
                  <a:schemeClr val="bg2"/>
                </a:solidFill>
                <a:latin typeface="Arial"/>
              </a:rPr>
              <a:t>’</a:t>
            </a:r>
            <a:r>
              <a:rPr lang="en-US">
                <a:solidFill>
                  <a:schemeClr val="bg2"/>
                </a:solidFill>
              </a:rPr>
              <a:t>(xp</a:t>
            </a:r>
            <a:r>
              <a:rPr lang="ja-JP" altLang="en-US">
                <a:solidFill>
                  <a:schemeClr val="bg2"/>
                </a:solidFill>
                <a:latin typeface="Arial"/>
              </a:rPr>
              <a:t>’</a:t>
            </a:r>
            <a:r>
              <a:rPr lang="en-US">
                <a:solidFill>
                  <a:schemeClr val="bg2"/>
                </a:solidFill>
              </a:rPr>
              <a:t> + pq</a:t>
            </a:r>
            <a:r>
              <a:rPr lang="ja-JP" altLang="en-US">
                <a:solidFill>
                  <a:schemeClr val="bg2"/>
                </a:solidFill>
                <a:latin typeface="Arial"/>
              </a:rPr>
              <a:t>’</a:t>
            </a:r>
            <a:r>
              <a:rPr lang="en-US">
                <a:solidFill>
                  <a:schemeClr val="bg2"/>
                </a:solidFill>
              </a:rPr>
              <a:t>)</a:t>
            </a:r>
            <a:r>
              <a:rPr lang="ja-JP" altLang="en-US">
                <a:solidFill>
                  <a:schemeClr val="bg2"/>
                </a:solidFill>
                <a:latin typeface="Arial"/>
              </a:rPr>
              <a:t>’</a:t>
            </a:r>
            <a:r>
              <a:rPr lang="en-US">
                <a:solidFill>
                  <a:schemeClr val="bg2"/>
                </a:solidFill>
              </a:rPr>
              <a:t> = x</a:t>
            </a:r>
            <a:r>
              <a:rPr lang="ja-JP" altLang="en-US">
                <a:solidFill>
                  <a:schemeClr val="bg2"/>
                </a:solidFill>
                <a:latin typeface="Arial"/>
              </a:rPr>
              <a:t>’</a:t>
            </a:r>
            <a:r>
              <a:rPr lang="en-US">
                <a:solidFill>
                  <a:schemeClr val="bg2"/>
                </a:solidFill>
              </a:rPr>
              <a:t>p</a:t>
            </a:r>
            <a:r>
              <a:rPr lang="ja-JP" altLang="en-US">
                <a:solidFill>
                  <a:schemeClr val="bg2"/>
                </a:solidFill>
                <a:latin typeface="Arial"/>
              </a:rPr>
              <a:t>’</a:t>
            </a:r>
            <a:r>
              <a:rPr lang="en-US">
                <a:solidFill>
                  <a:schemeClr val="bg2"/>
                </a:solidFill>
              </a:rPr>
              <a:t>q</a:t>
            </a:r>
          </a:p>
          <a:p>
            <a:pPr lvl="1">
              <a:lnSpc>
                <a:spcPct val="145000"/>
              </a:lnSpc>
            </a:pPr>
            <a:r>
              <a:rPr lang="en-US"/>
              <a:t>Transition from state </a:t>
            </a:r>
            <a:r>
              <a:rPr lang="en-US">
                <a:solidFill>
                  <a:schemeClr val="bg2"/>
                </a:solidFill>
              </a:rPr>
              <a:t>s</a:t>
            </a:r>
            <a:r>
              <a:rPr lang="en-US" baseline="-25000">
                <a:solidFill>
                  <a:schemeClr val="bg2"/>
                </a:solidFill>
              </a:rPr>
              <a:t>2</a:t>
            </a:r>
            <a:r>
              <a:rPr lang="en-US">
                <a:solidFill>
                  <a:schemeClr val="bg2"/>
                </a:solidFill>
              </a:rPr>
              <a:t> = p</a:t>
            </a:r>
            <a:r>
              <a:rPr lang="ja-JP" altLang="en-US">
                <a:solidFill>
                  <a:schemeClr val="bg2"/>
                </a:solidFill>
                <a:latin typeface="Arial"/>
              </a:rPr>
              <a:t>’</a:t>
            </a:r>
            <a:r>
              <a:rPr lang="en-US">
                <a:solidFill>
                  <a:schemeClr val="bg2"/>
                </a:solidFill>
              </a:rPr>
              <a:t>q</a:t>
            </a:r>
            <a:r>
              <a:rPr lang="en-US"/>
              <a:t> under input </a:t>
            </a:r>
            <a:r>
              <a:rPr lang="en-US">
                <a:solidFill>
                  <a:schemeClr val="bg2"/>
                </a:solidFill>
              </a:rPr>
              <a:t>x</a:t>
            </a:r>
            <a:r>
              <a:rPr lang="ja-JP" altLang="en-US">
                <a:solidFill>
                  <a:schemeClr val="bg2"/>
                </a:solidFill>
                <a:latin typeface="Arial"/>
              </a:rPr>
              <a:t>’</a:t>
            </a:r>
            <a:endParaRPr lang="en-US">
              <a:solidFill>
                <a:schemeClr val="bg2"/>
              </a:solidFill>
            </a:endParaRPr>
          </a:p>
          <a:p>
            <a:pPr lvl="1">
              <a:lnSpc>
                <a:spcPct val="145000"/>
              </a:lnSpc>
            </a:pPr>
            <a:r>
              <a:rPr lang="en-US"/>
              <a:t>And so on …</a:t>
            </a:r>
          </a:p>
        </p:txBody>
      </p:sp>
      <p:pic>
        <p:nvPicPr>
          <p:cNvPr id="1444868" name="Picture 4"/>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715000" y="1123950"/>
            <a:ext cx="3189288" cy="2527300"/>
          </a:xfrm>
          <a:noFill/>
          <a:ln/>
          <a:extLst>
            <a:ext uri="{91240B29-F687-4f45-9708-019B960494DF}">
              <a14:hiddenLine xmlns="" xmlns:a14="http://schemas.microsoft.com/office/drawing/2010/main" w="25400" cap="flat" cmpd="sng">
                <a:solidFill>
                  <a:schemeClr val="tx1"/>
                </a:solidFill>
                <a:prstDash val="solid"/>
                <a:miter lim="800000"/>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p:spPr>
      </p:pic>
      <p:grpSp>
        <p:nvGrpSpPr>
          <p:cNvPr id="1444885" name="Group 21"/>
          <p:cNvGrpSpPr>
            <a:grpSpLocks/>
          </p:cNvGrpSpPr>
          <p:nvPr/>
        </p:nvGrpSpPr>
        <p:grpSpPr bwMode="auto">
          <a:xfrm>
            <a:off x="2657475" y="3819525"/>
            <a:ext cx="2362200" cy="1847850"/>
            <a:chOff x="3558" y="2370"/>
            <a:chExt cx="1488" cy="1164"/>
          </a:xfrm>
        </p:grpSpPr>
        <p:sp>
          <p:nvSpPr>
            <p:cNvPr id="1444872" name="Oval 8"/>
            <p:cNvSpPr>
              <a:spLocks noChangeArrowheads="1"/>
            </p:cNvSpPr>
            <p:nvPr/>
          </p:nvSpPr>
          <p:spPr bwMode="auto">
            <a:xfrm>
              <a:off x="4686" y="2382"/>
              <a:ext cx="360" cy="366"/>
            </a:xfrm>
            <a:prstGeom prst="ellipse">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73" name="Oval 9"/>
            <p:cNvSpPr>
              <a:spLocks noChangeArrowheads="1"/>
            </p:cNvSpPr>
            <p:nvPr/>
          </p:nvSpPr>
          <p:spPr bwMode="auto">
            <a:xfrm>
              <a:off x="3576" y="3168"/>
              <a:ext cx="360" cy="366"/>
            </a:xfrm>
            <a:prstGeom prst="ellipse">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75" name="Oval 11"/>
            <p:cNvSpPr>
              <a:spLocks noChangeArrowheads="1"/>
            </p:cNvSpPr>
            <p:nvPr/>
          </p:nvSpPr>
          <p:spPr bwMode="auto">
            <a:xfrm>
              <a:off x="3558" y="2370"/>
              <a:ext cx="360" cy="366"/>
            </a:xfrm>
            <a:prstGeom prst="ellipse">
              <a:avLst/>
            </a:prstGeom>
            <a:noFill/>
            <a:ln w="25400">
              <a:solidFill>
                <a:schemeClr val="tx1"/>
              </a:solidFill>
              <a:round/>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76" name="Line 12"/>
            <p:cNvSpPr>
              <a:spLocks noChangeShapeType="1"/>
            </p:cNvSpPr>
            <p:nvPr/>
          </p:nvSpPr>
          <p:spPr bwMode="auto">
            <a:xfrm flipV="1">
              <a:off x="3744" y="2736"/>
              <a:ext cx="0" cy="420"/>
            </a:xfrm>
            <a:prstGeom prst="line">
              <a:avLst/>
            </a:prstGeom>
            <a:noFill/>
            <a:ln w="25400">
              <a:solidFill>
                <a:schemeClr val="tx1"/>
              </a:solidFill>
              <a:round/>
              <a:headEnd/>
              <a:tailEnd type="triangl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44877" name="Text Box 13"/>
            <p:cNvSpPr txBox="1">
              <a:spLocks noChangeArrowheads="1"/>
            </p:cNvSpPr>
            <p:nvPr/>
          </p:nvSpPr>
          <p:spPr bwMode="auto">
            <a:xfrm>
              <a:off x="3602" y="2425"/>
              <a:ext cx="261"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s0 </a:t>
              </a:r>
            </a:p>
          </p:txBody>
        </p:sp>
        <p:sp>
          <p:nvSpPr>
            <p:cNvPr id="1444881" name="Text Box 17"/>
            <p:cNvSpPr txBox="1">
              <a:spLocks noChangeArrowheads="1"/>
            </p:cNvSpPr>
            <p:nvPr/>
          </p:nvSpPr>
          <p:spPr bwMode="auto">
            <a:xfrm>
              <a:off x="3562" y="3241"/>
              <a:ext cx="232"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s2</a:t>
              </a:r>
            </a:p>
          </p:txBody>
        </p:sp>
        <p:sp>
          <p:nvSpPr>
            <p:cNvPr id="1444882" name="Text Box 18"/>
            <p:cNvSpPr txBox="1">
              <a:spLocks noChangeArrowheads="1"/>
            </p:cNvSpPr>
            <p:nvPr/>
          </p:nvSpPr>
          <p:spPr bwMode="auto">
            <a:xfrm>
              <a:off x="4738" y="2425"/>
              <a:ext cx="232"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s1</a:t>
              </a:r>
            </a:p>
          </p:txBody>
        </p:sp>
        <p:sp>
          <p:nvSpPr>
            <p:cNvPr id="1444884" name="Text Box 20"/>
            <p:cNvSpPr txBox="1">
              <a:spLocks noChangeArrowheads="1"/>
            </p:cNvSpPr>
            <p:nvPr/>
          </p:nvSpPr>
          <p:spPr bwMode="auto">
            <a:xfrm>
              <a:off x="3561" y="2821"/>
              <a:ext cx="174" cy="2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254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a:t>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4488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448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44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6761B1FA-CB94-3049-BC9A-265078FD340F}" type="slidenum">
              <a:rPr lang="en-US"/>
              <a:pPr/>
              <a:t>74</a:t>
            </a:fld>
            <a:endParaRPr lang="en-US"/>
          </a:p>
        </p:txBody>
      </p:sp>
      <p:sp>
        <p:nvSpPr>
          <p:cNvPr id="1446914" name="Rectangle 2"/>
          <p:cNvSpPr>
            <a:spLocks noGrp="1" noChangeArrowheads="1"/>
          </p:cNvSpPr>
          <p:nvPr>
            <p:ph type="title"/>
          </p:nvPr>
        </p:nvSpPr>
        <p:spPr/>
        <p:txBody>
          <a:bodyPr/>
          <a:lstStyle/>
          <a:p>
            <a:r>
              <a:rPr lang="en-US"/>
              <a:t>Remarks</a:t>
            </a:r>
          </a:p>
        </p:txBody>
      </p:sp>
      <p:sp>
        <p:nvSpPr>
          <p:cNvPr id="1446915" name="Rectangle 3"/>
          <p:cNvSpPr>
            <a:spLocks noGrp="1" noChangeArrowheads="1"/>
          </p:cNvSpPr>
          <p:nvPr>
            <p:ph type="body" idx="1"/>
          </p:nvPr>
        </p:nvSpPr>
        <p:spPr/>
        <p:txBody>
          <a:bodyPr/>
          <a:lstStyle/>
          <a:p>
            <a:r>
              <a:rPr lang="en-US"/>
              <a:t>Extraction is performed efficiently with implicit methods</a:t>
            </a:r>
          </a:p>
          <a:p>
            <a:r>
              <a:rPr lang="en-US"/>
              <a:t>Model transition relation </a:t>
            </a:r>
            <a:r>
              <a:rPr lang="el-GR">
                <a:solidFill>
                  <a:schemeClr val="bg2"/>
                </a:solidFill>
                <a:latin typeface="Lucida Grande" charset="0"/>
              </a:rPr>
              <a:t>χ</a:t>
            </a:r>
            <a:r>
              <a:rPr lang="en-US">
                <a:solidFill>
                  <a:schemeClr val="bg2"/>
                </a:solidFill>
              </a:rPr>
              <a:t> (i,x,y)</a:t>
            </a:r>
            <a:r>
              <a:rPr lang="en-US"/>
              <a:t> with BDDs</a:t>
            </a:r>
          </a:p>
          <a:p>
            <a:pPr lvl="1"/>
            <a:r>
              <a:rPr lang="en-US"/>
              <a:t>This function relates possible triples:</a:t>
            </a:r>
          </a:p>
          <a:p>
            <a:pPr lvl="2"/>
            <a:r>
              <a:rPr lang="en-US"/>
              <a:t>( input, current_state, next_state )</a:t>
            </a:r>
          </a:p>
          <a:p>
            <a:pPr lvl="1"/>
            <a:r>
              <a:rPr lang="en-US"/>
              <a:t>Image of</a:t>
            </a:r>
            <a:r>
              <a:rPr lang="en-US">
                <a:solidFill>
                  <a:schemeClr val="bg2"/>
                </a:solidFill>
              </a:rPr>
              <a:t> r</a:t>
            </a:r>
            <a:r>
              <a:rPr lang="en-US" baseline="-25000">
                <a:solidFill>
                  <a:schemeClr val="bg2"/>
                </a:solidFill>
              </a:rPr>
              <a:t>k</a:t>
            </a:r>
            <a:r>
              <a:rPr lang="en-US"/>
              <a:t>:</a:t>
            </a:r>
          </a:p>
          <a:p>
            <a:pPr lvl="2"/>
            <a:r>
              <a:rPr lang="en-US">
                <a:solidFill>
                  <a:schemeClr val="bg2"/>
                </a:solidFill>
              </a:rPr>
              <a:t>S</a:t>
            </a:r>
            <a:r>
              <a:rPr lang="en-US" baseline="-25000">
                <a:solidFill>
                  <a:schemeClr val="bg2"/>
                </a:solidFill>
              </a:rPr>
              <a:t>i,x</a:t>
            </a:r>
            <a:r>
              <a:rPr lang="en-US">
                <a:solidFill>
                  <a:schemeClr val="bg2"/>
                </a:solidFill>
              </a:rPr>
              <a:t> ( </a:t>
            </a:r>
            <a:r>
              <a:rPr lang="el-GR">
                <a:solidFill>
                  <a:schemeClr val="bg2"/>
                </a:solidFill>
                <a:latin typeface="Lucida Grande" charset="0"/>
              </a:rPr>
              <a:t>χ</a:t>
            </a:r>
            <a:r>
              <a:rPr lang="en-US">
                <a:solidFill>
                  <a:schemeClr val="bg2"/>
                </a:solidFill>
              </a:rPr>
              <a:t>(i,x,y) r</a:t>
            </a:r>
            <a:r>
              <a:rPr lang="en-US" baseline="-25000">
                <a:solidFill>
                  <a:schemeClr val="bg2"/>
                </a:solidFill>
              </a:rPr>
              <a:t>k</a:t>
            </a:r>
            <a:r>
              <a:rPr lang="en-US">
                <a:solidFill>
                  <a:schemeClr val="bg2"/>
                </a:solidFill>
              </a:rPr>
              <a:t> (x) )</a:t>
            </a:r>
          </a:p>
          <a:p>
            <a:pPr lvl="2"/>
            <a:r>
              <a:rPr lang="en-US"/>
              <a:t>Where</a:t>
            </a:r>
            <a:r>
              <a:rPr lang="en-US">
                <a:solidFill>
                  <a:schemeClr val="bg2"/>
                </a:solidFill>
              </a:rPr>
              <a:t> r</a:t>
            </a:r>
            <a:r>
              <a:rPr lang="en-US" baseline="-25000">
                <a:solidFill>
                  <a:schemeClr val="bg2"/>
                </a:solidFill>
              </a:rPr>
              <a:t>k</a:t>
            </a:r>
            <a:r>
              <a:rPr lang="en-US">
                <a:solidFill>
                  <a:schemeClr val="bg2"/>
                </a:solidFill>
              </a:rPr>
              <a:t> </a:t>
            </a:r>
            <a:r>
              <a:rPr lang="en-US"/>
              <a:t>depends on inputs </a:t>
            </a:r>
            <a:r>
              <a:rPr lang="en-US">
                <a:solidFill>
                  <a:schemeClr val="bg2"/>
                </a:solidFill>
              </a:rPr>
              <a:t>x</a:t>
            </a:r>
          </a:p>
          <a:p>
            <a:pPr lvl="1"/>
            <a:r>
              <a:rPr lang="en-US"/>
              <a:t>Smoothing on BDDs can be achieved efficiently</a:t>
            </a:r>
            <a:endParaRPr lang="el-G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AC4D02D7-F481-914A-A8FC-A9F37195EC1F}" type="slidenum">
              <a:rPr lang="en-US"/>
              <a:pPr/>
              <a:t>75</a:t>
            </a:fld>
            <a:endParaRPr lang="en-US"/>
          </a:p>
        </p:txBody>
      </p:sp>
      <p:sp>
        <p:nvSpPr>
          <p:cNvPr id="1447938" name="Rectangle 2"/>
          <p:cNvSpPr>
            <a:spLocks noGrp="1" noChangeArrowheads="1"/>
          </p:cNvSpPr>
          <p:nvPr>
            <p:ph type="title"/>
          </p:nvPr>
        </p:nvSpPr>
        <p:spPr/>
        <p:txBody>
          <a:bodyPr/>
          <a:lstStyle/>
          <a:p>
            <a:r>
              <a:rPr lang="en-US"/>
              <a:t>Summary</a:t>
            </a:r>
          </a:p>
        </p:txBody>
      </p:sp>
      <p:sp>
        <p:nvSpPr>
          <p:cNvPr id="1447939" name="Rectangle 3"/>
          <p:cNvSpPr>
            <a:spLocks noGrp="1" noChangeArrowheads="1"/>
          </p:cNvSpPr>
          <p:nvPr>
            <p:ph type="body" idx="1"/>
          </p:nvPr>
        </p:nvSpPr>
        <p:spPr/>
        <p:txBody>
          <a:bodyPr/>
          <a:lstStyle/>
          <a:p>
            <a:r>
              <a:rPr lang="en-US"/>
              <a:t>State extraction can be performed efficiently to:</a:t>
            </a:r>
          </a:p>
          <a:p>
            <a:pPr lvl="1"/>
            <a:r>
              <a:rPr lang="en-US"/>
              <a:t>Apply state-based optimization techniques</a:t>
            </a:r>
          </a:p>
          <a:p>
            <a:pPr lvl="1"/>
            <a:r>
              <a:rPr lang="en-US"/>
              <a:t>Apply verification techniques</a:t>
            </a:r>
          </a:p>
          <a:p>
            <a:r>
              <a:rPr lang="en-US"/>
              <a:t>State extraction is based on forward and backward state space traversal:</a:t>
            </a:r>
          </a:p>
          <a:p>
            <a:pPr lvl="1"/>
            <a:r>
              <a:rPr lang="en-US"/>
              <a:t>Represent state space implicitly with BDDs</a:t>
            </a:r>
          </a:p>
          <a:p>
            <a:pPr lvl="1"/>
            <a:r>
              <a:rPr lang="en-US"/>
              <a:t>Important to manage the space size, which grows exponentially with the number of registers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1D47797-D769-3E42-8B17-7FBEA08409A8}" type="slidenum">
              <a:rPr lang="en-US"/>
              <a:pPr/>
              <a:t>8</a:t>
            </a:fld>
            <a:endParaRPr lang="en-US"/>
          </a:p>
        </p:txBody>
      </p:sp>
      <p:sp>
        <p:nvSpPr>
          <p:cNvPr id="1356802" name="Rectangle 2"/>
          <p:cNvSpPr>
            <a:spLocks noGrp="1" noChangeArrowheads="1"/>
          </p:cNvSpPr>
          <p:nvPr>
            <p:ph type="title"/>
          </p:nvPr>
        </p:nvSpPr>
        <p:spPr/>
        <p:txBody>
          <a:bodyPr/>
          <a:lstStyle/>
          <a:p>
            <a:r>
              <a:rPr lang="en-US"/>
              <a:t>Sequential logic optimization</a:t>
            </a:r>
          </a:p>
        </p:txBody>
      </p:sp>
      <p:sp>
        <p:nvSpPr>
          <p:cNvPr id="1356803" name="Rectangle 3"/>
          <p:cNvSpPr>
            <a:spLocks noGrp="1" noChangeArrowheads="1"/>
          </p:cNvSpPr>
          <p:nvPr>
            <p:ph type="body" idx="1"/>
          </p:nvPr>
        </p:nvSpPr>
        <p:spPr/>
        <p:txBody>
          <a:bodyPr/>
          <a:lstStyle/>
          <a:p>
            <a:r>
              <a:rPr lang="en-US" sz="3200"/>
              <a:t>Typical flow</a:t>
            </a:r>
          </a:p>
          <a:p>
            <a:pPr lvl="1"/>
            <a:r>
              <a:rPr lang="en-US" sz="2800"/>
              <a:t>Optimize FSM state model first</a:t>
            </a:r>
          </a:p>
          <a:p>
            <a:pPr lvl="2"/>
            <a:r>
              <a:rPr lang="en-US" sz="2400"/>
              <a:t>Reduce complexity of the model</a:t>
            </a:r>
          </a:p>
          <a:p>
            <a:pPr lvl="2"/>
            <a:r>
              <a:rPr lang="en-US" sz="2400"/>
              <a:t>E.g., apply state minimization</a:t>
            </a:r>
          </a:p>
          <a:p>
            <a:pPr lvl="2"/>
            <a:r>
              <a:rPr lang="en-US" sz="2400"/>
              <a:t>Correlates to area reduction</a:t>
            </a:r>
          </a:p>
          <a:p>
            <a:pPr lvl="1"/>
            <a:r>
              <a:rPr lang="en-US" sz="2800"/>
              <a:t>Encode states and obtain a structural model</a:t>
            </a:r>
          </a:p>
          <a:p>
            <a:pPr lvl="2"/>
            <a:r>
              <a:rPr lang="en-US" sz="2400"/>
              <a:t>Apply retiming and transformations</a:t>
            </a:r>
          </a:p>
          <a:p>
            <a:pPr lvl="2"/>
            <a:r>
              <a:rPr lang="en-US" sz="2400"/>
              <a:t>Achieve performance enhancement</a:t>
            </a:r>
          </a:p>
          <a:p>
            <a:pPr lvl="1"/>
            <a:r>
              <a:rPr lang="en-US" sz="2800"/>
              <a:t>Use state extraction for verification purposes</a:t>
            </a:r>
          </a:p>
          <a:p>
            <a:pPr lvl="2"/>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a:t>(c) Giovanni De Micheli</a:t>
            </a:r>
          </a:p>
        </p:txBody>
      </p:sp>
      <p:sp>
        <p:nvSpPr>
          <p:cNvPr id="5" name="Slide Number Placeholder 4"/>
          <p:cNvSpPr>
            <a:spLocks noGrp="1"/>
          </p:cNvSpPr>
          <p:nvPr>
            <p:ph type="sldNum" sz="quarter" idx="11"/>
          </p:nvPr>
        </p:nvSpPr>
        <p:spPr/>
        <p:txBody>
          <a:bodyPr/>
          <a:lstStyle/>
          <a:p>
            <a:fld id="{9FBA6219-A09B-7042-B90D-0DD5B841EA4F}" type="slidenum">
              <a:rPr lang="en-US"/>
              <a:pPr/>
              <a:t>9</a:t>
            </a:fld>
            <a:endParaRPr lang="en-US"/>
          </a:p>
        </p:txBody>
      </p:sp>
      <p:sp>
        <p:nvSpPr>
          <p:cNvPr id="1359874" name="Rectangle 2"/>
          <p:cNvSpPr>
            <a:spLocks noGrp="1" noChangeArrowheads="1"/>
          </p:cNvSpPr>
          <p:nvPr>
            <p:ph type="title"/>
          </p:nvPr>
        </p:nvSpPr>
        <p:spPr/>
        <p:txBody>
          <a:bodyPr/>
          <a:lstStyle/>
          <a:p>
            <a:r>
              <a:rPr lang="en-US"/>
              <a:t>Formal finite-state machine model</a:t>
            </a:r>
          </a:p>
        </p:txBody>
      </p:sp>
      <p:sp>
        <p:nvSpPr>
          <p:cNvPr id="1359875" name="Rectangle 3"/>
          <p:cNvSpPr>
            <a:spLocks noGrp="1" noChangeArrowheads="1"/>
          </p:cNvSpPr>
          <p:nvPr>
            <p:ph type="body" idx="1"/>
          </p:nvPr>
        </p:nvSpPr>
        <p:spPr/>
        <p:txBody>
          <a:bodyPr/>
          <a:lstStyle/>
          <a:p>
            <a:r>
              <a:rPr lang="en-US"/>
              <a:t>A set of primary input patterns </a:t>
            </a:r>
            <a:r>
              <a:rPr lang="en-US">
                <a:solidFill>
                  <a:schemeClr val="tx2"/>
                </a:solidFill>
              </a:rPr>
              <a:t>X</a:t>
            </a:r>
          </a:p>
          <a:p>
            <a:r>
              <a:rPr lang="en-US"/>
              <a:t>A set of primary output patterns </a:t>
            </a:r>
            <a:r>
              <a:rPr lang="en-US">
                <a:solidFill>
                  <a:schemeClr val="tx2"/>
                </a:solidFill>
              </a:rPr>
              <a:t>Y</a:t>
            </a:r>
          </a:p>
          <a:p>
            <a:r>
              <a:rPr lang="en-US"/>
              <a:t>A set of states </a:t>
            </a:r>
            <a:r>
              <a:rPr lang="en-US">
                <a:solidFill>
                  <a:schemeClr val="tx2"/>
                </a:solidFill>
              </a:rPr>
              <a:t>S</a:t>
            </a:r>
          </a:p>
          <a:p>
            <a:r>
              <a:rPr lang="en-US"/>
              <a:t>A state transition function: </a:t>
            </a:r>
            <a:r>
              <a:rPr lang="el-GR">
                <a:solidFill>
                  <a:schemeClr val="tx2"/>
                </a:solidFill>
                <a:latin typeface="Lucida Grande" charset="0"/>
              </a:rPr>
              <a:t>δ</a:t>
            </a:r>
            <a:r>
              <a:rPr lang="en-US">
                <a:solidFill>
                  <a:schemeClr val="tx2"/>
                </a:solidFill>
              </a:rPr>
              <a:t>: X × S →  S</a:t>
            </a:r>
          </a:p>
          <a:p>
            <a:r>
              <a:rPr lang="en-US"/>
              <a:t>An output function:</a:t>
            </a:r>
          </a:p>
          <a:p>
            <a:pPr lvl="1"/>
            <a:r>
              <a:rPr lang="en-US"/>
              <a:t> </a:t>
            </a:r>
            <a:r>
              <a:rPr lang="el-GR">
                <a:solidFill>
                  <a:schemeClr val="tx2"/>
                </a:solidFill>
                <a:latin typeface="Lucida Grande" charset="0"/>
              </a:rPr>
              <a:t>λ</a:t>
            </a:r>
            <a:r>
              <a:rPr lang="en-US">
                <a:solidFill>
                  <a:schemeClr val="tx2"/>
                </a:solidFill>
              </a:rPr>
              <a:t>:  X × S → Y</a:t>
            </a:r>
            <a:r>
              <a:rPr lang="en-US"/>
              <a:t> for </a:t>
            </a:r>
            <a:r>
              <a:rPr lang="en-US">
                <a:solidFill>
                  <a:schemeClr val="tx2"/>
                </a:solidFill>
              </a:rPr>
              <a:t>Mealy</a:t>
            </a:r>
            <a:r>
              <a:rPr lang="en-US"/>
              <a:t> models</a:t>
            </a:r>
          </a:p>
          <a:p>
            <a:pPr lvl="1"/>
            <a:r>
              <a:rPr lang="en-US"/>
              <a:t> </a:t>
            </a:r>
            <a:r>
              <a:rPr lang="el-GR">
                <a:solidFill>
                  <a:schemeClr val="tx2"/>
                </a:solidFill>
                <a:latin typeface="Lucida Grande" charset="0"/>
              </a:rPr>
              <a:t>λ</a:t>
            </a:r>
            <a:r>
              <a:rPr lang="en-US">
                <a:solidFill>
                  <a:schemeClr val="tx2"/>
                </a:solidFill>
              </a:rPr>
              <a:t>:  S → Y</a:t>
            </a:r>
            <a:r>
              <a:rPr lang="en-US"/>
              <a:t> for </a:t>
            </a:r>
            <a:r>
              <a:rPr lang="en-US">
                <a:solidFill>
                  <a:schemeClr val="tx2"/>
                </a:solidFill>
              </a:rPr>
              <a:t>Moore</a:t>
            </a:r>
            <a:r>
              <a:rPr lang="en-US"/>
              <a:t> models</a:t>
            </a:r>
          </a:p>
        </p:txBody>
      </p:sp>
    </p:spTree>
  </p:cSld>
  <p:clrMapOvr>
    <a:masterClrMapping/>
  </p:clrMapOvr>
</p:sld>
</file>

<file path=ppt/theme/theme1.xml><?xml version="1.0" encoding="utf-8"?>
<a:theme xmlns:a="http://schemas.openxmlformats.org/drawingml/2006/main" name="gsrcPresentationTemplate">
  <a:themeElements>
    <a:clrScheme name="">
      <a:dk1>
        <a:srgbClr val="000000"/>
      </a:dk1>
      <a:lt1>
        <a:srgbClr val="FFFFCC"/>
      </a:lt1>
      <a:dk2>
        <a:srgbClr val="660066"/>
      </a:dk2>
      <a:lt2>
        <a:srgbClr val="660066"/>
      </a:lt2>
      <a:accent1>
        <a:srgbClr val="339933"/>
      </a:accent1>
      <a:accent2>
        <a:srgbClr val="800000"/>
      </a:accent2>
      <a:accent3>
        <a:srgbClr val="FFFFE2"/>
      </a:accent3>
      <a:accent4>
        <a:srgbClr val="000000"/>
      </a:accent4>
      <a:accent5>
        <a:srgbClr val="ADCAAD"/>
      </a:accent5>
      <a:accent6>
        <a:srgbClr val="730000"/>
      </a:accent6>
      <a:hlink>
        <a:srgbClr val="000099"/>
      </a:hlink>
      <a:folHlink>
        <a:srgbClr val="FF9900"/>
      </a:folHlink>
    </a:clrScheme>
    <a:fontScheme name="gsrcPresentationTemplate">
      <a:majorFont>
        <a:latin typeface="Arial Narrow"/>
        <a:ea typeface="ＭＳ Ｐゴシック"/>
        <a:cs typeface=""/>
      </a:majorFont>
      <a:minorFont>
        <a:latin typeface="Arial Narrow"/>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spDef>
    <a:lnDef>
      <a:spPr bwMode="auto">
        <a:xfrm>
          <a:off x="0" y="0"/>
          <a:ext cx="1" cy="1"/>
        </a:xfrm>
        <a:custGeom>
          <a:avLst/>
          <a:gdLst/>
          <a:ahLst/>
          <a:cxnLst/>
          <a:rect l="0" t="0" r="0" b="0"/>
          <a:pathLst/>
        </a:custGeom>
        <a:solidFill>
          <a:schemeClr val="accent1"/>
        </a:solidFill>
        <a:ln w="254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Narrow" charset="0"/>
            <a:ea typeface="ＭＳ Ｐゴシック" charset="0"/>
          </a:defRPr>
        </a:defPPr>
      </a:lstStyle>
    </a:lnDef>
  </a:objectDefaults>
  <a:extraClrSchemeLst>
    <a:extraClrScheme>
      <a:clrScheme name="gsrcPresentationTemplate 1">
        <a:dk1>
          <a:srgbClr val="0033CC"/>
        </a:dk1>
        <a:lt1>
          <a:srgbClr val="99FFFF"/>
        </a:lt1>
        <a:dk2>
          <a:srgbClr val="000000"/>
        </a:dk2>
        <a:lt2>
          <a:srgbClr val="000000"/>
        </a:lt2>
        <a:accent1>
          <a:srgbClr val="00B8A5"/>
        </a:accent1>
        <a:accent2>
          <a:srgbClr val="2C005E"/>
        </a:accent2>
        <a:accent3>
          <a:srgbClr val="CAFFFF"/>
        </a:accent3>
        <a:accent4>
          <a:srgbClr val="002AAE"/>
        </a:accent4>
        <a:accent5>
          <a:srgbClr val="AAD8CF"/>
        </a:accent5>
        <a:accent6>
          <a:srgbClr val="270054"/>
        </a:accent6>
        <a:hlink>
          <a:srgbClr val="4C82FF"/>
        </a:hlink>
        <a:folHlink>
          <a:srgbClr val="FFB833"/>
        </a:folHlink>
      </a:clrScheme>
      <a:clrMap bg1="lt1" tx1="dk1" bg2="lt2" tx2="dk2" accent1="accent1" accent2="accent2" accent3="accent3" accent4="accent4" accent5="accent5" accent6="accent6" hlink="hlink" folHlink="folHlink"/>
    </a:extraClrScheme>
    <a:extraClrScheme>
      <a:clrScheme name="gsrcPresentationTemplate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srcPresentationTemplate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gsrcPresentationTemplate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gsrcPresentationTemplate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gsrcPresentationTemplate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gsrcPresentationTemplate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gsrcPresentationTemplate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36380</TotalTime>
  <Words>9975</Words>
  <Application>Microsoft Macintosh PowerPoint</Application>
  <PresentationFormat>On-screen Show (4:3)</PresentationFormat>
  <Paragraphs>1467</Paragraphs>
  <Slides>75</Slides>
  <Notes>75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75</vt:i4>
      </vt:variant>
    </vt:vector>
  </HeadingPairs>
  <TitlesOfParts>
    <vt:vector size="82" baseType="lpstr">
      <vt:lpstr>ＭＳ Ｐゴシック</vt:lpstr>
      <vt:lpstr>Arial</vt:lpstr>
      <vt:lpstr>Arial Narrow</vt:lpstr>
      <vt:lpstr>Lucida Grande</vt:lpstr>
      <vt:lpstr>Monotype Sorts</vt:lpstr>
      <vt:lpstr>ヒラギノ角ゴ Pro W3</vt:lpstr>
      <vt:lpstr>gsrcPresentationTemplate</vt:lpstr>
      <vt:lpstr>Sequential Logic Synthesis</vt:lpstr>
      <vt:lpstr>Module 1</vt:lpstr>
      <vt:lpstr>Synchronous logic circuits</vt:lpstr>
      <vt:lpstr>Modeling synchronous circuits</vt:lpstr>
      <vt:lpstr>Modeling synchronous circuits </vt:lpstr>
      <vt:lpstr>State-based optimization</vt:lpstr>
      <vt:lpstr>Modeling synchronous circuits</vt:lpstr>
      <vt:lpstr>Sequential logic optimization</vt:lpstr>
      <vt:lpstr>Formal finite-state machine model</vt:lpstr>
      <vt:lpstr>State minimization</vt:lpstr>
      <vt:lpstr>State minimization for completely-specified FSMs</vt:lpstr>
      <vt:lpstr>State minimization for completely-specified FSMs</vt:lpstr>
      <vt:lpstr>Example of refinement</vt:lpstr>
      <vt:lpstr>Example</vt:lpstr>
      <vt:lpstr>Example</vt:lpstr>
      <vt:lpstr>Example</vt:lpstr>
      <vt:lpstr>State minimization for incompletely-specified finite-state machines</vt:lpstr>
      <vt:lpstr>State minimization for incompletely-specified finite-state machines</vt:lpstr>
      <vt:lpstr>Example</vt:lpstr>
      <vt:lpstr>Trivial method</vt:lpstr>
      <vt:lpstr>Compatibility and implications Example</vt:lpstr>
      <vt:lpstr>Compatibility and implications</vt:lpstr>
      <vt:lpstr>Compatibility and implications</vt:lpstr>
      <vt:lpstr>Maximum compatibility classes</vt:lpstr>
      <vt:lpstr>Exact problem formulation</vt:lpstr>
      <vt:lpstr>Prime compatibility classes</vt:lpstr>
      <vt:lpstr>State encoding</vt:lpstr>
      <vt:lpstr>Example</vt:lpstr>
      <vt:lpstr>Example</vt:lpstr>
      <vt:lpstr>Summary finite-state machine optimization</vt:lpstr>
      <vt:lpstr>Module 2</vt:lpstr>
      <vt:lpstr>Structural model for sequential circuits</vt:lpstr>
      <vt:lpstr>Example</vt:lpstr>
      <vt:lpstr>Example</vt:lpstr>
      <vt:lpstr>Approaches to sequential synthesis</vt:lpstr>
      <vt:lpstr>Example of local retiming</vt:lpstr>
      <vt:lpstr>Retiming</vt:lpstr>
      <vt:lpstr>Retiming assumptions</vt:lpstr>
      <vt:lpstr>Retiming</vt:lpstr>
      <vt:lpstr>Example</vt:lpstr>
      <vt:lpstr>Definitions and properties</vt:lpstr>
      <vt:lpstr>Legal retiming</vt:lpstr>
      <vt:lpstr>Refined analysis</vt:lpstr>
      <vt:lpstr>Example</vt:lpstr>
      <vt:lpstr>Minimum cycle-time retiming problem</vt:lpstr>
      <vt:lpstr>Minimum cycle-time retiming algorithm</vt:lpstr>
      <vt:lpstr>Example: original graph</vt:lpstr>
      <vt:lpstr>Example: constraint graph</vt:lpstr>
      <vt:lpstr>Example</vt:lpstr>
      <vt:lpstr>Example  φ = 13</vt:lpstr>
      <vt:lpstr>Example φ = 13</vt:lpstr>
      <vt:lpstr>Example φ = 13</vt:lpstr>
      <vt:lpstr>Relaxation-based retiming</vt:lpstr>
      <vt:lpstr>Relaxation-based retiming</vt:lpstr>
      <vt:lpstr>Relaxation-based retiming</vt:lpstr>
      <vt:lpstr>Example   φ = 13 iteration = 1</vt:lpstr>
      <vt:lpstr>Example   φ = 13  iteration = 2</vt:lpstr>
      <vt:lpstr>Example   φ = 13 iteration = 3</vt:lpstr>
      <vt:lpstr>Retiming for minimum area</vt:lpstr>
      <vt:lpstr>Example</vt:lpstr>
      <vt:lpstr>Minimum area retiming simple model</vt:lpstr>
      <vt:lpstr>Minimum area retiming under timing constraint</vt:lpstr>
      <vt:lpstr>Other problems related to retiming</vt:lpstr>
      <vt:lpstr>Summary of retiming</vt:lpstr>
      <vt:lpstr>Module 3</vt:lpstr>
      <vt:lpstr>Relating the sequential models</vt:lpstr>
      <vt:lpstr>State extraction</vt:lpstr>
      <vt:lpstr>State extraction</vt:lpstr>
      <vt:lpstr>Reachability analysis</vt:lpstr>
      <vt:lpstr>Example</vt:lpstr>
      <vt:lpstr>Example</vt:lpstr>
      <vt:lpstr>Completing the extraction</vt:lpstr>
      <vt:lpstr>Example</vt:lpstr>
      <vt:lpstr>Remarks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Synthesis</dc:title>
  <dc:creator>Giovanni De Micheli (c)</dc:creator>
  <cp:lastModifiedBy>Giovanni De Micheli</cp:lastModifiedBy>
  <cp:revision>886</cp:revision>
  <cp:lastPrinted>2022-12-05T07:53:17Z</cp:lastPrinted>
  <dcterms:created xsi:type="dcterms:W3CDTF">1995-06-17T23:31:02Z</dcterms:created>
  <dcterms:modified xsi:type="dcterms:W3CDTF">2025-12-04T06:00:06Z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keutzer@eecs.berkeley.edu</vt:lpwstr>
  </property>
  <property fmtid="{D5CDD505-2E9C-101B-9397-08002B2CF9AE}" pid="8" name="HomePage">
    <vt:lpwstr>www-cad.eecs.berkeley.edu/~keutzer</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2</vt:i4>
  </property>
  <property fmtid="{D5CDD505-2E9C-101B-9397-08002B2CF9AE}" pid="19" name="ShowNotes">
    <vt:bool>false</vt:bool>
  </property>
  <property fmtid="{D5CDD505-2E9C-101B-9397-08002B2CF9AE}" pid="20" name="NavBtnPos">
    <vt:i4>3</vt:i4>
  </property>
  <property fmtid="{D5CDD505-2E9C-101B-9397-08002B2CF9AE}" pid="21" name="OutputDir">
    <vt:lpwstr>U:\My Documents\HTMLDoc\290A</vt:lpwstr>
  </property>
</Properties>
</file>